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8"/>
  </p:notesMasterIdLst>
  <p:handoutMasterIdLst>
    <p:handoutMasterId r:id="rId39"/>
  </p:handoutMasterIdLst>
  <p:sldIdLst>
    <p:sldId id="256" r:id="rId2"/>
    <p:sldId id="273" r:id="rId3"/>
    <p:sldId id="258"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7" r:id="rId27"/>
    <p:sldId id="296" r:id="rId28"/>
    <p:sldId id="306" r:id="rId29"/>
    <p:sldId id="298" r:id="rId30"/>
    <p:sldId id="299" r:id="rId31"/>
    <p:sldId id="300" r:id="rId32"/>
    <p:sldId id="303" r:id="rId33"/>
    <p:sldId id="304" r:id="rId34"/>
    <p:sldId id="301" r:id="rId35"/>
    <p:sldId id="305" r:id="rId36"/>
    <p:sldId id="2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FFFF"/>
    <a:srgbClr val="1FB5C9"/>
    <a:srgbClr val="B2B2B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434" autoAdjust="0"/>
    <p:restoredTop sz="94714" autoAdjust="0"/>
  </p:normalViewPr>
  <p:slideViewPr>
    <p:cSldViewPr>
      <p:cViewPr>
        <p:scale>
          <a:sx n="120" d="100"/>
          <a:sy n="120" d="100"/>
        </p:scale>
        <p:origin x="-72" y="1200"/>
      </p:cViewPr>
      <p:guideLst>
        <p:guide orient="horz" pos="2160"/>
        <p:guide pos="2880"/>
      </p:guideLst>
    </p:cSldViewPr>
  </p:slideViewPr>
  <p:outlineViewPr>
    <p:cViewPr>
      <p:scale>
        <a:sx n="33" d="100"/>
        <a:sy n="33" d="100"/>
      </p:scale>
      <p:origin x="24" y="582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81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5CDF1A-5D44-4C34-9DDA-5362D3821C4B}" type="datetimeFigureOut">
              <a:rPr lang="en-US" smtClean="0"/>
              <a:pPr/>
              <a:t>5/9/2017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A519D8-43C8-40C2-AC43-C14544D72A8C}" type="slidenum">
              <a:rPr lang="en-US" smtClean="0"/>
              <a:pPr/>
              <a:t>‹#›</a:t>
            </a:fld>
            <a:endParaRPr lang="en-US"/>
          </a:p>
        </p:txBody>
      </p:sp>
    </p:spTree>
    <p:extLst>
      <p:ext uri="{BB962C8B-B14F-4D97-AF65-F5344CB8AC3E}">
        <p14:creationId xmlns:p14="http://schemas.microsoft.com/office/powerpoint/2010/main" val="170306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92F76-7CC6-470F-9E1F-418476B868C4}" type="datetimeFigureOut">
              <a:rPr lang="en-US" smtClean="0"/>
              <a:pPr/>
              <a:t>5/9/2017</a:t>
            </a:fld>
            <a:endParaRPr lang="en-US"/>
          </a:p>
        </p:txBody>
      </p:sp>
      <p:sp>
        <p:nvSpPr>
          <p:cNvPr id="4" name="Slide Image Placeholder 3"/>
          <p:cNvSpPr>
            <a:spLocks noGrp="1" noRot="1" noChangeAspect="1"/>
          </p:cNvSpPr>
          <p:nvPr>
            <p:ph type="sldImg" idx="2"/>
          </p:nvPr>
        </p:nvSpPr>
        <p:spPr>
          <a:xfrm>
            <a:off x="9144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CEE7A-6EF0-4701-87D1-29260AAD2EA3}" type="slidenum">
              <a:rPr lang="en-US" smtClean="0"/>
              <a:pPr/>
              <a:t>‹#›</a:t>
            </a:fld>
            <a:endParaRPr lang="en-US"/>
          </a:p>
        </p:txBody>
      </p:sp>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225378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DCEE7A-6EF0-4701-87D1-29260AAD2EA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81000" y="18288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dirty="0" smtClean="0"/>
              <a:t>Click to edit Master title style</a:t>
            </a:r>
            <a:endParaRPr kumimoji="0" lang="en-US" dirty="0"/>
          </a:p>
        </p:txBody>
      </p:sp>
      <p:sp>
        <p:nvSpPr>
          <p:cNvPr id="28" name="Date Placeholder 27"/>
          <p:cNvSpPr>
            <a:spLocks noGrp="1"/>
          </p:cNvSpPr>
          <p:nvPr>
            <p:ph type="dt" sz="half" idx="10"/>
          </p:nvPr>
        </p:nvSpPr>
        <p:spPr/>
        <p:txBody>
          <a:bodyPr/>
          <a:lstStyle/>
          <a:p>
            <a:fld id="{8305CB73-B07C-4476-9396-3C495B96C6C1}" type="datetime1">
              <a:rPr lang="en-US" smtClean="0"/>
              <a:pPr/>
              <a:t>5/9/2017</a:t>
            </a:fld>
            <a:endParaRPr lang="en-US"/>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6C40EB0-BFDA-4E69-8FC8-EF9E8977B4B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E4F095-07CB-4D0F-B3D1-9E0AC2099F3B}" type="datetime1">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40EB0-BFDA-4E69-8FC8-EF9E8977B4B5}"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F562772B-DA35-46F8-A2B1-39A3C9D2F027}" type="datetime1">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40EB0-BFDA-4E69-8FC8-EF9E8977B4B5}"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F74A997-E88F-4A90-936D-465FC286F46E}" type="datetime1">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40EB0-BFDA-4E69-8FC8-EF9E8977B4B5}"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33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4343400"/>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F6082F-79F0-4163-B147-F5002602B34D}" type="datetime1">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C40EB0-BFDA-4E69-8FC8-EF9E8977B4B5}" type="slidenum">
              <a:rPr lang="en-US" smtClean="0"/>
              <a:pPr/>
              <a:t>‹#›</a:t>
            </a:fld>
            <a:endParaRPr lang="en-US"/>
          </a:p>
        </p:txBody>
      </p:sp>
      <p:sp>
        <p:nvSpPr>
          <p:cNvPr id="7" name="TextBox 6"/>
          <p:cNvSpPr txBox="1"/>
          <p:nvPr userDrawn="1"/>
        </p:nvSpPr>
        <p:spPr>
          <a:xfrm>
            <a:off x="914400" y="1371600"/>
            <a:ext cx="184731" cy="369332"/>
          </a:xfrm>
          <a:prstGeom prst="rect">
            <a:avLst/>
          </a:prstGeom>
          <a:noFill/>
        </p:spPr>
        <p:txBody>
          <a:bodyPr wrap="none" rtlCol="0">
            <a:spAutoFit/>
          </a:bodyPr>
          <a:lstStyle/>
          <a:p>
            <a:endParaRPr lang="en-US" dirty="0"/>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C0FE75-A844-49C7-97D0-73D6FF960CB1}" type="datetime1">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40EB0-BFDA-4E69-8FC8-EF9E8977B4B5}" type="slidenum">
              <a:rPr lang="en-US" smtClean="0"/>
              <a:pPr/>
              <a:t>‹#›</a:t>
            </a:fld>
            <a:endParaRPr lang="en-US" dirty="0"/>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0072BC-2F26-4AF3-85F6-065867CFF321}" type="datetime1">
              <a:rPr lang="en-US" smtClean="0"/>
              <a:pPr/>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40EB0-BFDA-4E69-8FC8-EF9E8977B4B5}"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4B00E1-72B4-46A1-9C72-9CE247B37D95}" type="datetime1">
              <a:rPr lang="en-US" smtClean="0"/>
              <a:pPr/>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40EB0-BFDA-4E69-8FC8-EF9E8977B4B5}"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6230A-05A4-428A-95CE-28C0258B9C96}" type="datetime1">
              <a:rPr lang="en-US" smtClean="0"/>
              <a:pPr/>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40EB0-BFDA-4E69-8FC8-EF9E8977B4B5}"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0E34AC-1D62-4F8A-B8A4-5A9F81E21CBC}" type="datetime1">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40EB0-BFDA-4E69-8FC8-EF9E8977B4B5}"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343FC1-A53D-43BC-9F59-FBACDAE8AF9F}" type="datetime1">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40EB0-BFDA-4E69-8FC8-EF9E8977B4B5}"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1524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FAD3013-005F-446B-867B-BF972EA3098B}" type="datetime1">
              <a:rPr lang="en-US" smtClean="0"/>
              <a:pPr/>
              <a:t>5/9/2017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C40EB0-BFDA-4E69-8FC8-EF9E8977B4B5}" type="slidenum">
              <a:rPr lang="en-US" smtClean="0"/>
              <a:pPr/>
              <a:t>‹#›</a:t>
            </a:fld>
            <a:endParaRPr lang="en-US"/>
          </a:p>
        </p:txBody>
      </p:sp>
      <p:cxnSp>
        <p:nvCxnSpPr>
          <p:cNvPr id="9" name="Straight Connector 8"/>
          <p:cNvCxnSpPr/>
          <p:nvPr userDrawn="1"/>
        </p:nvCxnSpPr>
        <p:spPr>
          <a:xfrm>
            <a:off x="304800" y="1143000"/>
            <a:ext cx="8458200" cy="1588"/>
          </a:xfrm>
          <a:prstGeom prst="line">
            <a:avLst/>
          </a:prstGeom>
          <a:ln w="38100">
            <a:gradFill>
              <a:gsLst>
                <a:gs pos="0">
                  <a:srgbClr val="FFF200"/>
                </a:gs>
                <a:gs pos="45000">
                  <a:srgbClr val="FF7A00"/>
                </a:gs>
                <a:gs pos="70000">
                  <a:srgbClr val="FF0300"/>
                </a:gs>
                <a:gs pos="100000">
                  <a:srgbClr val="4D0808"/>
                </a:gs>
              </a:gsLst>
              <a:lin ang="5400000" scaled="0"/>
            </a:gradFill>
            <a:round/>
          </a:ln>
          <a:effectLst>
            <a:glow rad="101600">
              <a:schemeClr val="accent3">
                <a:satMod val="175000"/>
                <a:alpha val="40000"/>
              </a:schemeClr>
            </a:glow>
            <a:outerShdw dir="1380000" sx="102000" sy="102000" algn="ctr" rotWithShape="0">
              <a:srgbClr val="000000">
                <a:alpha val="21000"/>
              </a:srgbClr>
            </a:outerShdw>
          </a:effectLst>
          <a:scene3d>
            <a:camera prst="orthographicFront"/>
            <a:lightRig rig="threePt" dir="t"/>
          </a:scene3d>
          <a:sp3d>
            <a:bevelB prst="relaxedInset"/>
          </a:sp3d>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 y="104101"/>
            <a:ext cx="1447800" cy="1003118"/>
          </a:xfrm>
          <a:prstGeom prst="rect">
            <a:avLst/>
          </a:prstGeom>
        </p:spPr>
      </p:pic>
    </p:spTree>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wipe dir="d"/>
  </p:transition>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9.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6.bin"/><Relationship Id="rId14"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1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8.jpeg"/><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609600"/>
            <a:ext cx="7924800" cy="3962400"/>
          </a:xfrm>
          <a:prstGeom prst="rect">
            <a:avLst/>
          </a:prstGeom>
        </p:spPr>
        <p:txBody>
          <a:bodyPr vert="horz" lIns="91440" tIns="45720" rIns="91440" bIns="45720" rtlCol="0" anchor="ctr">
            <a:normAutofit/>
          </a:bodyPr>
          <a:lstStyle/>
          <a:p>
            <a:pPr algn="ctr" rtl="1">
              <a:spcBef>
                <a:spcPct val="0"/>
              </a:spcBef>
              <a:defRPr/>
            </a:pPr>
            <a: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t/>
            </a:r>
            <a:br>
              <a:rPr kumimoji="0" lang="en-US" sz="4400" b="0" i="0" u="none" strike="noStrike" kern="1200" cap="none" spc="0" normalizeH="0" baseline="0" noProof="0" dirty="0" smtClean="0">
                <a:ln>
                  <a:noFill/>
                </a:ln>
                <a:solidFill>
                  <a:schemeClr val="tx1"/>
                </a:solidFill>
                <a:effectLst/>
                <a:uLnTx/>
                <a:uFillTx/>
                <a:latin typeface="+mj-lt"/>
                <a:ea typeface="+mj-ea"/>
                <a:cs typeface="B Titr" pitchFamily="2" charset="-78"/>
              </a:rPr>
            </a:br>
            <a:r>
              <a:rPr lang="fa-IR"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B Titr" pitchFamily="2" charset="-78"/>
              </a:rPr>
              <a:t>مقدمه ای بر موتورهای </a:t>
            </a: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B Titr" pitchFamily="2" charset="-78"/>
              </a:rPr>
              <a:t>DC</a:t>
            </a:r>
            <a:endParaRPr 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Titr" pitchFamily="2" charset="-78"/>
            </a:endParaRPr>
          </a:p>
        </p:txBody>
      </p:sp>
      <p:sp>
        <p:nvSpPr>
          <p:cNvPr id="6" name="Rectangle 5"/>
          <p:cNvSpPr/>
          <p:nvPr/>
        </p:nvSpPr>
        <p:spPr>
          <a:xfrm>
            <a:off x="3810000" y="4173570"/>
            <a:ext cx="2743200" cy="369332"/>
          </a:xfrm>
          <a:prstGeom prst="rect">
            <a:avLst/>
          </a:prstGeom>
        </p:spPr>
        <p:txBody>
          <a:bodyPr wrap="square">
            <a:spAutoFit/>
          </a:bodyPr>
          <a:lstStyle/>
          <a:p>
            <a:r>
              <a:rPr lang="fa-IR" dirty="0" smtClean="0">
                <a:latin typeface="Times New Roman" pitchFamily="18" charset="0"/>
                <a:cs typeface="B Mitra" pitchFamily="2" charset="-78"/>
              </a:rPr>
              <a:t>مدرس: مهندس محمدرسول کریمی</a:t>
            </a:r>
            <a:endParaRPr lang="en-US" dirty="0" smtClean="0">
              <a:latin typeface="Times New Roman" pitchFamily="18" charset="0"/>
              <a:cs typeface="B Mitra" pitchFamily="2" charset="-78"/>
            </a:endParaRPr>
          </a:p>
        </p:txBody>
      </p:sp>
      <p:sp>
        <p:nvSpPr>
          <p:cNvPr id="8" name="TextBox 7"/>
          <p:cNvSpPr txBox="1"/>
          <p:nvPr/>
        </p:nvSpPr>
        <p:spPr>
          <a:xfrm>
            <a:off x="2590800" y="1600200"/>
            <a:ext cx="3733800" cy="830997"/>
          </a:xfrm>
          <a:prstGeom prst="rect">
            <a:avLst/>
          </a:prstGeom>
          <a:noFill/>
        </p:spPr>
        <p:txBody>
          <a:bodyPr wrap="square" rtlCol="0">
            <a:spAutoFit/>
          </a:bodyPr>
          <a:lstStyle/>
          <a:p>
            <a:pPr algn="ctr"/>
            <a:endParaRPr lang="fa-IR" dirty="0" smtClean="0">
              <a:cs typeface="B Mitra" pitchFamily="2" charset="-78"/>
            </a:endParaRPr>
          </a:p>
          <a:p>
            <a:pPr algn="ctr"/>
            <a:r>
              <a:rPr lang="fa-IR" sz="3000" b="1" dirty="0" smtClean="0">
                <a:solidFill>
                  <a:srgbClr val="FFC000"/>
                </a:solidFill>
                <a:cs typeface="B Mitra" pitchFamily="2" charset="-78"/>
              </a:rPr>
              <a:t>موسسه موتور درایو</a:t>
            </a:r>
            <a:endParaRPr lang="en-US" sz="3000" b="1" dirty="0">
              <a:solidFill>
                <a:srgbClr val="FFC000"/>
              </a:solidFill>
              <a:cs typeface="B Mitra" pitchFamily="2" charset="-78"/>
            </a:endParaRPr>
          </a:p>
        </p:txBody>
      </p:sp>
      <p:sp>
        <p:nvSpPr>
          <p:cNvPr id="7" name="TextBox 6"/>
          <p:cNvSpPr txBox="1"/>
          <p:nvPr/>
        </p:nvSpPr>
        <p:spPr>
          <a:xfrm>
            <a:off x="3581400" y="0"/>
            <a:ext cx="2514600" cy="461665"/>
          </a:xfrm>
          <a:prstGeom prst="rect">
            <a:avLst/>
          </a:prstGeom>
          <a:noFill/>
        </p:spPr>
        <p:txBody>
          <a:bodyPr wrap="square" rtlCol="0">
            <a:spAutoFit/>
          </a:bodyPr>
          <a:lstStyle/>
          <a:p>
            <a:pPr algn="ctr"/>
            <a:r>
              <a:rPr lang="fa-IR" sz="2400" b="1" dirty="0" smtClean="0">
                <a:cs typeface="2  Tehran" pitchFamily="2" charset="-78"/>
              </a:rPr>
              <a:t>بنام خداوند بخشنده مهربان</a:t>
            </a:r>
            <a:endParaRPr lang="en-US" sz="2400" b="1" dirty="0">
              <a:cs typeface="2  Tehran" pitchFamily="2" charset="-78"/>
            </a:endParaRPr>
          </a:p>
        </p:txBody>
      </p:sp>
      <p:sp>
        <p:nvSpPr>
          <p:cNvPr id="9" name="Slide Number Placeholder 8"/>
          <p:cNvSpPr>
            <a:spLocks noGrp="1"/>
          </p:cNvSpPr>
          <p:nvPr>
            <p:ph type="sldNum" sz="quarter" idx="12"/>
          </p:nvPr>
        </p:nvSpPr>
        <p:spPr/>
        <p:txBody>
          <a:bodyPr/>
          <a:lstStyle/>
          <a:p>
            <a:fld id="{26C40EB0-BFDA-4E69-8FC8-EF9E8977B4B5}" type="slidenum">
              <a:rPr lang="en-US" smtClean="0"/>
              <a:pPr/>
              <a:t>1</a:t>
            </a:fld>
            <a:endParaRPr lang="en-US"/>
          </a:p>
        </p:txBody>
      </p:sp>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467600" cy="487362"/>
          </a:xfrm>
        </p:spPr>
        <p:txBody>
          <a:bodyPr>
            <a:noAutofit/>
          </a:bodyPr>
          <a:lstStyle/>
          <a:p>
            <a:pPr algn="r" rtl="1"/>
            <a:r>
              <a:rPr lang="fa-IR" sz="3600" dirty="0" smtClean="0">
                <a:cs typeface="B Titr" pitchFamily="2" charset="-78"/>
              </a:rPr>
              <a:t>ساده ترین ساختار برای یک ماشین </a:t>
            </a:r>
            <a:r>
              <a:rPr lang="en-US" sz="3600" dirty="0" smtClean="0">
                <a:cs typeface="B Titr" pitchFamily="2" charset="-78"/>
              </a:rPr>
              <a:t>dc</a:t>
            </a:r>
            <a:endParaRPr lang="en-US" sz="3600" dirty="0">
              <a:cs typeface="B Titr" pitchFamily="2" charset="-78"/>
            </a:endParaRPr>
          </a:p>
        </p:txBody>
      </p:sp>
      <p:pic>
        <p:nvPicPr>
          <p:cNvPr id="4" name="Content Placeholder 3" descr="f8.6.jpg"/>
          <p:cNvPicPr>
            <a:picLocks noGrp="1" noChangeAspect="1"/>
          </p:cNvPicPr>
          <p:nvPr>
            <p:ph idx="1"/>
          </p:nvPr>
        </p:nvPicPr>
        <p:blipFill>
          <a:blip r:embed="rId3">
            <a:lum contrast="30000"/>
          </a:blip>
          <a:stretch>
            <a:fillRect/>
          </a:stretch>
        </p:blipFill>
        <p:spPr bwMode="auto">
          <a:xfrm>
            <a:off x="4862833" y="1676400"/>
            <a:ext cx="4281167" cy="4800600"/>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1219200" y="3124200"/>
          <a:ext cx="1828800" cy="609600"/>
        </p:xfrm>
        <a:graphic>
          <a:graphicData uri="http://schemas.openxmlformats.org/presentationml/2006/ole">
            <mc:AlternateContent xmlns:mc="http://schemas.openxmlformats.org/markup-compatibility/2006">
              <mc:Choice xmlns:v="urn:schemas-microsoft-com:vml" Requires="v">
                <p:oleObj spid="_x0000_s5130" name="Equation" r:id="rId4" imgW="761760" imgH="253800" progId="">
                  <p:embed/>
                </p:oleObj>
              </mc:Choice>
              <mc:Fallback>
                <p:oleObj name="Equation" r:id="rId4" imgW="761760" imgH="2538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124200"/>
                        <a:ext cx="1828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30"/>
          <p:cNvSpPr txBox="1">
            <a:spLocks noChangeArrowheads="1"/>
          </p:cNvSpPr>
          <p:nvPr/>
        </p:nvSpPr>
        <p:spPr bwMode="auto">
          <a:xfrm>
            <a:off x="3429000" y="3212068"/>
            <a:ext cx="838200" cy="369332"/>
          </a:xfrm>
          <a:prstGeom prst="rect">
            <a:avLst/>
          </a:prstGeom>
          <a:noFill/>
          <a:ln w="9525">
            <a:noFill/>
            <a:miter lim="800000"/>
            <a:headEnd/>
            <a:tailEnd/>
          </a:ln>
        </p:spPr>
        <p:txBody>
          <a:bodyPr>
            <a:spAutoFit/>
          </a:bodyPr>
          <a:lstStyle/>
          <a:p>
            <a:pPr>
              <a:spcBef>
                <a:spcPct val="50000"/>
              </a:spcBef>
            </a:pPr>
            <a:r>
              <a:rPr lang="en-US" dirty="0" smtClean="0"/>
              <a:t>(</a:t>
            </a:r>
            <a:r>
              <a:rPr lang="fa-IR" dirty="0" smtClean="0"/>
              <a:t>1-3</a:t>
            </a:r>
            <a:r>
              <a:rPr lang="en-US" dirty="0" smtClean="0"/>
              <a:t>)</a:t>
            </a:r>
            <a:endParaRPr lang="en-US" dirty="0"/>
          </a:p>
        </p:txBody>
      </p:sp>
      <p:graphicFrame>
        <p:nvGraphicFramePr>
          <p:cNvPr id="5123" name="Object 3"/>
          <p:cNvGraphicFramePr>
            <a:graphicFrameLocks noChangeAspect="1"/>
          </p:cNvGraphicFramePr>
          <p:nvPr/>
        </p:nvGraphicFramePr>
        <p:xfrm>
          <a:off x="1219200" y="4648200"/>
          <a:ext cx="1789113" cy="423862"/>
        </p:xfrm>
        <a:graphic>
          <a:graphicData uri="http://schemas.openxmlformats.org/presentationml/2006/ole">
            <mc:AlternateContent xmlns:mc="http://schemas.openxmlformats.org/markup-compatibility/2006">
              <mc:Choice xmlns:v="urn:schemas-microsoft-com:vml" Requires="v">
                <p:oleObj spid="_x0000_s5131" name="Equation" r:id="rId6" imgW="749160" imgH="177480" progId="">
                  <p:embed/>
                </p:oleObj>
              </mc:Choice>
              <mc:Fallback>
                <p:oleObj name="Equation" r:id="rId6" imgW="749160" imgH="17748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648200"/>
                        <a:ext cx="1789113"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30"/>
          <p:cNvSpPr txBox="1">
            <a:spLocks noChangeArrowheads="1"/>
          </p:cNvSpPr>
          <p:nvPr/>
        </p:nvSpPr>
        <p:spPr bwMode="auto">
          <a:xfrm>
            <a:off x="3505200" y="4648200"/>
            <a:ext cx="838200" cy="369332"/>
          </a:xfrm>
          <a:prstGeom prst="rect">
            <a:avLst/>
          </a:prstGeom>
          <a:noFill/>
          <a:ln w="9525">
            <a:noFill/>
            <a:miter lim="800000"/>
            <a:headEnd/>
            <a:tailEnd/>
          </a:ln>
        </p:spPr>
        <p:txBody>
          <a:bodyPr>
            <a:spAutoFit/>
          </a:bodyPr>
          <a:lstStyle/>
          <a:p>
            <a:pPr>
              <a:spcBef>
                <a:spcPct val="50000"/>
              </a:spcBef>
            </a:pPr>
            <a:r>
              <a:rPr lang="en-US" dirty="0" smtClean="0"/>
              <a:t>(</a:t>
            </a:r>
            <a:r>
              <a:rPr lang="fa-IR" dirty="0" smtClean="0"/>
              <a:t>2-3</a:t>
            </a:r>
            <a:r>
              <a:rPr lang="en-US" dirty="0" smtClean="0"/>
              <a:t>)</a:t>
            </a:r>
            <a:endParaRPr lang="en-US" dirty="0"/>
          </a:p>
        </p:txBody>
      </p:sp>
      <p:sp>
        <p:nvSpPr>
          <p:cNvPr id="10" name="Rectangle 9"/>
          <p:cNvSpPr/>
          <p:nvPr/>
        </p:nvSpPr>
        <p:spPr>
          <a:xfrm>
            <a:off x="304800" y="1295400"/>
            <a:ext cx="4343400" cy="1754326"/>
          </a:xfrm>
          <a:prstGeom prst="rect">
            <a:avLst/>
          </a:prstGeom>
        </p:spPr>
        <p:txBody>
          <a:bodyPr wrap="square">
            <a:spAutoFit/>
          </a:bodyPr>
          <a:lstStyle/>
          <a:p>
            <a:pPr algn="r" rtl="1">
              <a:lnSpc>
                <a:spcPct val="150000"/>
              </a:lnSpc>
            </a:pPr>
            <a:r>
              <a:rPr lang="fa-IR" b="1" u="sng" dirty="0" smtClean="0">
                <a:cs typeface="B Titr" pitchFamily="2" charset="-78"/>
              </a:rPr>
              <a:t>گشتاور ایجاد شده در حلقه هادی گردنده</a:t>
            </a:r>
          </a:p>
          <a:p>
            <a:pPr algn="just" rtl="1">
              <a:lnSpc>
                <a:spcPct val="150000"/>
              </a:lnSpc>
              <a:buFontTx/>
              <a:buChar char="-"/>
            </a:pPr>
            <a:r>
              <a:rPr lang="fa-IR" b="1" dirty="0" smtClean="0">
                <a:cs typeface=" Mitra" pitchFamily="2" charset="-78"/>
              </a:rPr>
              <a:t>فرض کنیم که باطری به مدار ماشین </a:t>
            </a:r>
            <a:r>
              <a:rPr lang="en-US" b="1" dirty="0" smtClean="0">
                <a:cs typeface=" Mitra" pitchFamily="2" charset="-78"/>
              </a:rPr>
              <a:t>DC</a:t>
            </a:r>
            <a:r>
              <a:rPr lang="fa-IR" b="1" dirty="0" smtClean="0">
                <a:cs typeface=" Mitra" pitchFamily="2" charset="-78"/>
              </a:rPr>
              <a:t> وصل گردد. نیروی وارد بر قطعات مختلف هادی حامل جریان از روابط زیر تبعیت می کند.</a:t>
            </a:r>
          </a:p>
        </p:txBody>
      </p:sp>
      <p:sp>
        <p:nvSpPr>
          <p:cNvPr id="11" name="Rectangle 10"/>
          <p:cNvSpPr/>
          <p:nvPr/>
        </p:nvSpPr>
        <p:spPr>
          <a:xfrm>
            <a:off x="609600" y="3962400"/>
            <a:ext cx="3962400" cy="473206"/>
          </a:xfrm>
          <a:prstGeom prst="rect">
            <a:avLst/>
          </a:prstGeom>
        </p:spPr>
        <p:txBody>
          <a:bodyPr wrap="square">
            <a:spAutoFit/>
          </a:bodyPr>
          <a:lstStyle/>
          <a:p>
            <a:pPr lvl="0" algn="just" rtl="1">
              <a:lnSpc>
                <a:spcPct val="150000"/>
              </a:lnSpc>
            </a:pPr>
            <a:r>
              <a:rPr lang="fa-IR" b="1" dirty="0" smtClean="0">
                <a:solidFill>
                  <a:prstClr val="white"/>
                </a:solidFill>
                <a:cs typeface=" Mitra" pitchFamily="2" charset="-78"/>
              </a:rPr>
              <a:t>و گشتاور وارد بر هر کدام مطابق رابطه زیر است.</a:t>
            </a:r>
          </a:p>
        </p:txBody>
      </p:sp>
      <p:sp>
        <p:nvSpPr>
          <p:cNvPr id="12" name="Rectangle 11"/>
          <p:cNvSpPr/>
          <p:nvPr/>
        </p:nvSpPr>
        <p:spPr>
          <a:xfrm>
            <a:off x="152400" y="5105400"/>
            <a:ext cx="4572000" cy="1338828"/>
          </a:xfrm>
          <a:prstGeom prst="rect">
            <a:avLst/>
          </a:prstGeom>
        </p:spPr>
        <p:txBody>
          <a:bodyPr>
            <a:spAutoFit/>
          </a:bodyPr>
          <a:lstStyle/>
          <a:p>
            <a:pPr algn="just" rtl="1">
              <a:lnSpc>
                <a:spcPct val="150000"/>
              </a:lnSpc>
            </a:pPr>
            <a:r>
              <a:rPr lang="fa-IR" b="1" dirty="0" smtClean="0">
                <a:cs typeface=" Mitra" pitchFamily="2" charset="-78"/>
              </a:rPr>
              <a:t>در رابطه فوق </a:t>
            </a:r>
            <a:r>
              <a:rPr lang="en-US" i="1" dirty="0" smtClean="0">
                <a:solidFill>
                  <a:srgbClr val="FFFF00"/>
                </a:solidFill>
                <a:cs typeface=" Mitra" pitchFamily="2" charset="-78"/>
                <a:sym typeface="Symbol" pitchFamily="18" charset="2"/>
              </a:rPr>
              <a:t></a:t>
            </a:r>
            <a:r>
              <a:rPr lang="fa-IR" i="1" dirty="0" smtClean="0">
                <a:cs typeface=" Mitra" pitchFamily="2" charset="-78"/>
                <a:sym typeface="Symbol" pitchFamily="18" charset="2"/>
              </a:rPr>
              <a:t> </a:t>
            </a:r>
            <a:r>
              <a:rPr lang="fa-IR" b="1" dirty="0" smtClean="0">
                <a:cs typeface=" Mitra" pitchFamily="2" charset="-78"/>
                <a:sym typeface="Symbol" pitchFamily="18" charset="2"/>
              </a:rPr>
              <a:t>زاویه بین </a:t>
            </a:r>
            <a:r>
              <a:rPr lang="en-US" b="1" dirty="0" smtClean="0">
                <a:cs typeface=" Mitra" pitchFamily="2" charset="-78"/>
                <a:sym typeface="Symbol" pitchFamily="18" charset="2"/>
              </a:rPr>
              <a:t>F</a:t>
            </a:r>
            <a:r>
              <a:rPr lang="fa-IR" b="1" dirty="0" smtClean="0">
                <a:cs typeface=" Mitra" pitchFamily="2" charset="-78"/>
                <a:sym typeface="Symbol" pitchFamily="18" charset="2"/>
              </a:rPr>
              <a:t> و </a:t>
            </a:r>
            <a:r>
              <a:rPr lang="en-US" b="1" dirty="0" smtClean="0">
                <a:cs typeface=" Mitra" pitchFamily="2" charset="-78"/>
                <a:sym typeface="Symbol" pitchFamily="18" charset="2"/>
              </a:rPr>
              <a:t>r</a:t>
            </a:r>
            <a:r>
              <a:rPr lang="fa-IR" b="1" dirty="0" smtClean="0">
                <a:cs typeface=" Mitra" pitchFamily="2" charset="-78"/>
                <a:sym typeface="Symbol" pitchFamily="18" charset="2"/>
              </a:rPr>
              <a:t> است. بنابراین هنگامی که حلقه سیم در خارج از محدوده میدان مغناطیسی قرار می گیرد گشتاور صفر میشود.</a:t>
            </a:r>
          </a:p>
        </p:txBody>
      </p:sp>
      <p:sp>
        <p:nvSpPr>
          <p:cNvPr id="13" name="Slide Number Placeholder 12"/>
          <p:cNvSpPr>
            <a:spLocks noGrp="1"/>
          </p:cNvSpPr>
          <p:nvPr>
            <p:ph type="sldNum" sz="quarter" idx="12"/>
          </p:nvPr>
        </p:nvSpPr>
        <p:spPr/>
        <p:txBody>
          <a:bodyPr/>
          <a:lstStyle/>
          <a:p>
            <a:fld id="{26C40EB0-BFDA-4E69-8FC8-EF9E8977B4B5}" type="slidenum">
              <a:rPr lang="en-US" smtClean="0"/>
              <a:pPr/>
              <a:t>10</a:t>
            </a:fld>
            <a:endParaRPr lang="en-US"/>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1919344" y="1600200"/>
          <a:ext cx="2805056" cy="609600"/>
        </p:xfrm>
        <a:graphic>
          <a:graphicData uri="http://schemas.openxmlformats.org/presentationml/2006/ole">
            <mc:AlternateContent xmlns:mc="http://schemas.openxmlformats.org/markup-compatibility/2006">
              <mc:Choice xmlns:v="urn:schemas-microsoft-com:vml" Requires="v">
                <p:oleObj spid="_x0000_s6178" name="Equation" r:id="rId3" imgW="1168200" imgH="253800" progId="">
                  <p:embed/>
                </p:oleObj>
              </mc:Choice>
              <mc:Fallback>
                <p:oleObj name="Equation" r:id="rId3" imgW="1168200" imgH="253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344" y="1600200"/>
                        <a:ext cx="280505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1901098" y="2209800"/>
          <a:ext cx="5414102" cy="533400"/>
        </p:xfrm>
        <a:graphic>
          <a:graphicData uri="http://schemas.openxmlformats.org/presentationml/2006/ole">
            <mc:AlternateContent xmlns:mc="http://schemas.openxmlformats.org/markup-compatibility/2006">
              <mc:Choice xmlns:v="urn:schemas-microsoft-com:vml" Requires="v">
                <p:oleObj spid="_x0000_s6179" name="Equation" r:id="rId5" imgW="2577960" imgH="253800" progId="">
                  <p:embed/>
                </p:oleObj>
              </mc:Choice>
              <mc:Fallback>
                <p:oleObj name="Equation" r:id="rId5" imgW="2577960" imgH="2538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1098" y="2209800"/>
                        <a:ext cx="541410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6"/>
          <p:cNvGraphicFramePr>
            <a:graphicFrameLocks noChangeAspect="1"/>
          </p:cNvGraphicFramePr>
          <p:nvPr/>
        </p:nvGraphicFramePr>
        <p:xfrm>
          <a:off x="1981200" y="2819400"/>
          <a:ext cx="2362200" cy="562034"/>
        </p:xfrm>
        <a:graphic>
          <a:graphicData uri="http://schemas.openxmlformats.org/presentationml/2006/ole">
            <mc:AlternateContent xmlns:mc="http://schemas.openxmlformats.org/markup-compatibility/2006">
              <mc:Choice xmlns:v="urn:schemas-microsoft-com:vml" Requires="v">
                <p:oleObj spid="_x0000_s6180" name="Equation" r:id="rId7" imgW="1066680" imgH="253800" progId="">
                  <p:embed/>
                </p:oleObj>
              </mc:Choice>
              <mc:Fallback>
                <p:oleObj name="Equation" r:id="rId7" imgW="1066680" imgH="25380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819400"/>
                        <a:ext cx="2362200" cy="562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7"/>
          <p:cNvGraphicFramePr>
            <a:graphicFrameLocks noChangeAspect="1"/>
          </p:cNvGraphicFramePr>
          <p:nvPr/>
        </p:nvGraphicFramePr>
        <p:xfrm>
          <a:off x="1981200" y="3352800"/>
          <a:ext cx="2853920" cy="609600"/>
        </p:xfrm>
        <a:graphic>
          <a:graphicData uri="http://schemas.openxmlformats.org/presentationml/2006/ole">
            <mc:AlternateContent xmlns:mc="http://schemas.openxmlformats.org/markup-compatibility/2006">
              <mc:Choice xmlns:v="urn:schemas-microsoft-com:vml" Requires="v">
                <p:oleObj spid="_x0000_s6181" name="Equation" r:id="rId9" imgW="1066680" imgH="228600" progId="">
                  <p:embed/>
                </p:oleObj>
              </mc:Choice>
              <mc:Fallback>
                <p:oleObj name="Equation" r:id="rId9" imgW="1066680" imgH="228600" progId="">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352800"/>
                        <a:ext cx="285392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8"/>
          <p:cNvGraphicFramePr>
            <a:graphicFrameLocks noChangeAspect="1"/>
          </p:cNvGraphicFramePr>
          <p:nvPr/>
        </p:nvGraphicFramePr>
        <p:xfrm>
          <a:off x="1981200" y="4085164"/>
          <a:ext cx="2590800" cy="563036"/>
        </p:xfrm>
        <a:graphic>
          <a:graphicData uri="http://schemas.openxmlformats.org/presentationml/2006/ole">
            <mc:AlternateContent xmlns:mc="http://schemas.openxmlformats.org/markup-compatibility/2006">
              <mc:Choice xmlns:v="urn:schemas-microsoft-com:vml" Requires="v">
                <p:oleObj spid="_x0000_s6182" name="Equation" r:id="rId11" imgW="1168200" imgH="253800" progId="">
                  <p:embed/>
                </p:oleObj>
              </mc:Choice>
              <mc:Fallback>
                <p:oleObj name="Equation" r:id="rId11" imgW="1168200" imgH="25380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085164"/>
                        <a:ext cx="2590800" cy="563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9"/>
          <p:cNvGraphicFramePr>
            <a:graphicFrameLocks noChangeAspect="1"/>
          </p:cNvGraphicFramePr>
          <p:nvPr/>
        </p:nvGraphicFramePr>
        <p:xfrm>
          <a:off x="1981200" y="4595813"/>
          <a:ext cx="5172408" cy="509587"/>
        </p:xfrm>
        <a:graphic>
          <a:graphicData uri="http://schemas.openxmlformats.org/presentationml/2006/ole">
            <mc:AlternateContent xmlns:mc="http://schemas.openxmlformats.org/markup-compatibility/2006">
              <mc:Choice xmlns:v="urn:schemas-microsoft-com:vml" Requires="v">
                <p:oleObj spid="_x0000_s6183" name="Equation" r:id="rId12" imgW="2577960" imgH="253800" progId="">
                  <p:embed/>
                </p:oleObj>
              </mc:Choice>
              <mc:Fallback>
                <p:oleObj name="Equation" r:id="rId12" imgW="2577960" imgH="25380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595813"/>
                        <a:ext cx="517240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10"/>
          <p:cNvGraphicFramePr>
            <a:graphicFrameLocks noChangeAspect="1"/>
          </p:cNvGraphicFramePr>
          <p:nvPr/>
        </p:nvGraphicFramePr>
        <p:xfrm>
          <a:off x="2057400" y="5181600"/>
          <a:ext cx="2241851" cy="533400"/>
        </p:xfrm>
        <a:graphic>
          <a:graphicData uri="http://schemas.openxmlformats.org/presentationml/2006/ole">
            <mc:AlternateContent xmlns:mc="http://schemas.openxmlformats.org/markup-compatibility/2006">
              <mc:Choice xmlns:v="urn:schemas-microsoft-com:vml" Requires="v">
                <p:oleObj spid="_x0000_s6184" name="Equation" r:id="rId13" imgW="1066680" imgH="253800" progId="">
                  <p:embed/>
                </p:oleObj>
              </mc:Choice>
              <mc:Fallback>
                <p:oleObj name="Equation" r:id="rId13" imgW="1066680" imgH="253800" progId="">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5181600"/>
                        <a:ext cx="2241851"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11"/>
          <p:cNvGraphicFramePr>
            <a:graphicFrameLocks noChangeAspect="1"/>
          </p:cNvGraphicFramePr>
          <p:nvPr/>
        </p:nvGraphicFramePr>
        <p:xfrm>
          <a:off x="2057400" y="5715000"/>
          <a:ext cx="2131742" cy="457200"/>
        </p:xfrm>
        <a:graphic>
          <a:graphicData uri="http://schemas.openxmlformats.org/presentationml/2006/ole">
            <mc:AlternateContent xmlns:mc="http://schemas.openxmlformats.org/markup-compatibility/2006">
              <mc:Choice xmlns:v="urn:schemas-microsoft-com:vml" Requires="v">
                <p:oleObj spid="_x0000_s6185" name="Equation" r:id="rId15" imgW="1066680" imgH="228600" progId="">
                  <p:embed/>
                </p:oleObj>
              </mc:Choice>
              <mc:Fallback>
                <p:oleObj name="Equation" r:id="rId15" imgW="1066680" imgH="228600" progId="">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5715000"/>
                        <a:ext cx="213174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7543800" y="1752600"/>
            <a:ext cx="1229824" cy="369332"/>
          </a:xfrm>
          <a:prstGeom prst="rect">
            <a:avLst/>
          </a:prstGeom>
          <a:noFill/>
        </p:spPr>
        <p:txBody>
          <a:bodyPr wrap="none">
            <a:spAutoFit/>
          </a:bodyPr>
          <a:lstStyle/>
          <a:p>
            <a:pPr marL="342900" indent="-342900" algn="r" rtl="1">
              <a:defRPr/>
            </a:pPr>
            <a:r>
              <a:rPr lang="fa-IR" b="1" dirty="0" smtClean="0">
                <a:cs typeface="B Mitra" pitchFamily="2" charset="-78"/>
              </a:rPr>
              <a:t>1-قطعه </a:t>
            </a:r>
            <a:r>
              <a:rPr lang="en-US" b="1" dirty="0" err="1" smtClean="0">
                <a:cs typeface="B Mitra" pitchFamily="2" charset="-78"/>
              </a:rPr>
              <a:t>ab</a:t>
            </a:r>
            <a:r>
              <a:rPr lang="fa-IR" b="1" dirty="0" smtClean="0">
                <a:cs typeface="B Mitra" pitchFamily="2" charset="-78"/>
              </a:rPr>
              <a:t> :</a:t>
            </a:r>
            <a:endParaRPr lang="en-US" b="1" dirty="0">
              <a:cs typeface="B Mitra" pitchFamily="2" charset="-78"/>
            </a:endParaRPr>
          </a:p>
        </p:txBody>
      </p:sp>
      <p:sp>
        <p:nvSpPr>
          <p:cNvPr id="14" name="Rectangle 13"/>
          <p:cNvSpPr/>
          <p:nvPr/>
        </p:nvSpPr>
        <p:spPr>
          <a:xfrm>
            <a:off x="7632827" y="2743200"/>
            <a:ext cx="1217000" cy="369332"/>
          </a:xfrm>
          <a:prstGeom prst="rect">
            <a:avLst/>
          </a:prstGeom>
          <a:noFill/>
        </p:spPr>
        <p:txBody>
          <a:bodyPr wrap="none">
            <a:spAutoFit/>
          </a:bodyPr>
          <a:lstStyle/>
          <a:p>
            <a:pPr marL="342900" indent="-342900" algn="r" rtl="1">
              <a:defRPr/>
            </a:pPr>
            <a:r>
              <a:rPr lang="fa-IR" b="1" dirty="0" smtClean="0">
                <a:cs typeface="B Mitra" pitchFamily="2" charset="-78"/>
              </a:rPr>
              <a:t>2-قطعه </a:t>
            </a:r>
            <a:r>
              <a:rPr lang="en-US" b="1" dirty="0" err="1" smtClean="0">
                <a:cs typeface="B Mitra" pitchFamily="2" charset="-78"/>
              </a:rPr>
              <a:t>bc</a:t>
            </a:r>
            <a:r>
              <a:rPr lang="fa-IR" b="1" dirty="0" smtClean="0">
                <a:cs typeface="B Mitra" pitchFamily="2" charset="-78"/>
              </a:rPr>
              <a:t> :</a:t>
            </a:r>
            <a:endParaRPr lang="en-US" b="1" dirty="0">
              <a:cs typeface="B Mitra" pitchFamily="2" charset="-78"/>
            </a:endParaRPr>
          </a:p>
        </p:txBody>
      </p:sp>
      <p:sp>
        <p:nvSpPr>
          <p:cNvPr id="15" name="Rectangle 14"/>
          <p:cNvSpPr/>
          <p:nvPr/>
        </p:nvSpPr>
        <p:spPr>
          <a:xfrm>
            <a:off x="7628015" y="3886200"/>
            <a:ext cx="1208985" cy="369332"/>
          </a:xfrm>
          <a:prstGeom prst="rect">
            <a:avLst/>
          </a:prstGeom>
          <a:noFill/>
        </p:spPr>
        <p:txBody>
          <a:bodyPr wrap="none">
            <a:spAutoFit/>
          </a:bodyPr>
          <a:lstStyle/>
          <a:p>
            <a:pPr marL="342900" indent="-342900" algn="r" rtl="1">
              <a:defRPr/>
            </a:pPr>
            <a:r>
              <a:rPr lang="en-US" b="1" dirty="0" smtClean="0">
                <a:cs typeface="B Mitra" pitchFamily="2" charset="-78"/>
              </a:rPr>
              <a:t>3</a:t>
            </a:r>
            <a:r>
              <a:rPr lang="fa-IR" b="1" dirty="0" smtClean="0">
                <a:cs typeface="B Mitra" pitchFamily="2" charset="-78"/>
              </a:rPr>
              <a:t>-قطعه </a:t>
            </a:r>
            <a:r>
              <a:rPr lang="en-US" b="1" dirty="0" err="1" smtClean="0">
                <a:cs typeface="B Mitra" pitchFamily="2" charset="-78"/>
              </a:rPr>
              <a:t>cd</a:t>
            </a:r>
            <a:r>
              <a:rPr lang="fa-IR" b="1" dirty="0" smtClean="0">
                <a:cs typeface="B Mitra" pitchFamily="2" charset="-78"/>
              </a:rPr>
              <a:t> :</a:t>
            </a:r>
            <a:endParaRPr lang="en-US" b="1" dirty="0">
              <a:cs typeface="B Mitra" pitchFamily="2" charset="-78"/>
            </a:endParaRPr>
          </a:p>
        </p:txBody>
      </p:sp>
      <p:sp>
        <p:nvSpPr>
          <p:cNvPr id="16" name="Rectangle 15"/>
          <p:cNvSpPr/>
          <p:nvPr/>
        </p:nvSpPr>
        <p:spPr>
          <a:xfrm>
            <a:off x="7607176" y="4953000"/>
            <a:ext cx="1221809" cy="369332"/>
          </a:xfrm>
          <a:prstGeom prst="rect">
            <a:avLst/>
          </a:prstGeom>
          <a:noFill/>
        </p:spPr>
        <p:txBody>
          <a:bodyPr wrap="none">
            <a:spAutoFit/>
          </a:bodyPr>
          <a:lstStyle/>
          <a:p>
            <a:pPr marL="342900" indent="-342900" algn="r" rtl="1">
              <a:defRPr/>
            </a:pPr>
            <a:r>
              <a:rPr lang="en-US" b="1" dirty="0" smtClean="0">
                <a:cs typeface="B Mitra" pitchFamily="2" charset="-78"/>
              </a:rPr>
              <a:t>3</a:t>
            </a:r>
            <a:r>
              <a:rPr lang="fa-IR" b="1" dirty="0" smtClean="0">
                <a:cs typeface="B Mitra" pitchFamily="2" charset="-78"/>
              </a:rPr>
              <a:t>-قطعه </a:t>
            </a:r>
            <a:r>
              <a:rPr lang="en-US" b="1" dirty="0" err="1" smtClean="0">
                <a:cs typeface="B Mitra" pitchFamily="2" charset="-78"/>
              </a:rPr>
              <a:t>da</a:t>
            </a:r>
            <a:r>
              <a:rPr lang="fa-IR" b="1" dirty="0" smtClean="0">
                <a:cs typeface="B Mitra" pitchFamily="2" charset="-78"/>
              </a:rPr>
              <a:t> :</a:t>
            </a:r>
            <a:endParaRPr lang="en-US" b="1" dirty="0">
              <a:cs typeface="B Mitra" pitchFamily="2" charset="-78"/>
            </a:endParaRPr>
          </a:p>
        </p:txBody>
      </p:sp>
      <p:sp>
        <p:nvSpPr>
          <p:cNvPr id="17" name="Title 1"/>
          <p:cNvSpPr>
            <a:spLocks noGrp="1"/>
          </p:cNvSpPr>
          <p:nvPr>
            <p:ph type="title"/>
          </p:nvPr>
        </p:nvSpPr>
        <p:spPr>
          <a:xfrm>
            <a:off x="1447800" y="533400"/>
            <a:ext cx="7467600" cy="487362"/>
          </a:xfrm>
        </p:spPr>
        <p:txBody>
          <a:bodyPr>
            <a:noAutofit/>
          </a:bodyPr>
          <a:lstStyle/>
          <a:p>
            <a:pPr algn="r" rtl="1"/>
            <a:r>
              <a:rPr lang="fa-IR" sz="3600" dirty="0" smtClean="0">
                <a:cs typeface="B Titr" pitchFamily="2" charset="-78"/>
              </a:rPr>
              <a:t>نیروی وارد بر قطعات مختلف هادی در میدان </a:t>
            </a:r>
            <a:endParaRPr lang="en-US" sz="3600" dirty="0">
              <a:cs typeface="B Titr" pitchFamily="2" charset="-78"/>
            </a:endParaRPr>
          </a:p>
        </p:txBody>
      </p:sp>
      <p:sp>
        <p:nvSpPr>
          <p:cNvPr id="18" name="Slide Number Placeholder 17"/>
          <p:cNvSpPr>
            <a:spLocks noGrp="1"/>
          </p:cNvSpPr>
          <p:nvPr>
            <p:ph type="sldNum" sz="quarter" idx="12"/>
          </p:nvPr>
        </p:nvSpPr>
        <p:spPr/>
        <p:txBody>
          <a:bodyPr/>
          <a:lstStyle/>
          <a:p>
            <a:fld id="{26C40EB0-BFDA-4E69-8FC8-EF9E8977B4B5}" type="slidenum">
              <a:rPr lang="en-US" smtClean="0"/>
              <a:pPr/>
              <a:t>11</a:t>
            </a:fld>
            <a:endParaRPr lang="en-US"/>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705600" cy="715962"/>
          </a:xfrm>
          <a:noFill/>
        </p:spPr>
        <p:txBody>
          <a:bodyPr>
            <a:normAutofit fontScale="90000"/>
          </a:bodyPr>
          <a:lstStyle/>
          <a:p>
            <a:pPr algn="r" rtl="1"/>
            <a:r>
              <a:rPr lang="fa-IR" dirty="0" smtClean="0">
                <a:cs typeface="B Titr" pitchFamily="2" charset="-78"/>
              </a:rPr>
              <a:t>روابط نیرو و </a:t>
            </a:r>
            <a:r>
              <a:rPr lang="fa-IR" sz="4000" dirty="0" smtClean="0">
                <a:cs typeface="B Titr" pitchFamily="2" charset="-78"/>
              </a:rPr>
              <a:t>گشتاور</a:t>
            </a:r>
            <a:r>
              <a:rPr lang="fa-IR" dirty="0" smtClean="0">
                <a:cs typeface="B Titr" pitchFamily="2" charset="-78"/>
              </a:rPr>
              <a:t> در موتور </a:t>
            </a:r>
            <a:r>
              <a:rPr lang="en-US" dirty="0" smtClean="0">
                <a:latin typeface="Times New Roman" pitchFamily="18" charset="0"/>
                <a:cs typeface="Times New Roman" pitchFamily="18" charset="0"/>
              </a:rPr>
              <a:t>DC</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7543800" cy="5410200"/>
          </a:xfrm>
          <a:noFill/>
        </p:spPr>
        <p:txBody>
          <a:bodyPr>
            <a:normAutofit fontScale="92500" lnSpcReduction="20000"/>
          </a:bodyPr>
          <a:lstStyle/>
          <a:p>
            <a:pPr algn="r" rtl="1">
              <a:buNone/>
            </a:pPr>
            <a:r>
              <a:rPr lang="fa-IR" sz="2600" dirty="0" smtClean="0">
                <a:cs typeface="B Mitra" pitchFamily="2" charset="-78"/>
              </a:rPr>
              <a:t>گشتاور کل ایجاد شده در حلقه برابر است با:</a:t>
            </a:r>
          </a:p>
          <a:p>
            <a:pPr algn="r" rtl="1">
              <a:buNone/>
            </a:pPr>
            <a:endParaRPr lang="fa-IR" b="1" dirty="0" smtClean="0">
              <a:solidFill>
                <a:schemeClr val="bg1"/>
              </a:solidFill>
              <a:cs typeface="B Mitra" pitchFamily="2" charset="-78"/>
            </a:endParaRPr>
          </a:p>
          <a:p>
            <a:pPr algn="r" rtl="1">
              <a:buNone/>
            </a:pPr>
            <a:endParaRPr lang="fa-IR" b="1" dirty="0" smtClean="0">
              <a:solidFill>
                <a:schemeClr val="bg1"/>
              </a:solidFill>
              <a:cs typeface="B Mitra" pitchFamily="2" charset="-78"/>
            </a:endParaRPr>
          </a:p>
          <a:p>
            <a:pPr algn="r" rtl="1">
              <a:buNone/>
            </a:pPr>
            <a:endParaRPr lang="fa-IR" b="1" dirty="0" smtClean="0">
              <a:solidFill>
                <a:schemeClr val="bg1"/>
              </a:solidFill>
              <a:cs typeface="B Mitra" pitchFamily="2" charset="-78"/>
            </a:endParaRPr>
          </a:p>
          <a:p>
            <a:pPr algn="r" rtl="1">
              <a:buNone/>
            </a:pPr>
            <a:endParaRPr lang="fa-IR" b="1" dirty="0" smtClean="0">
              <a:solidFill>
                <a:schemeClr val="bg1"/>
              </a:solidFill>
              <a:cs typeface="B Mitra" pitchFamily="2" charset="-78"/>
            </a:endParaRPr>
          </a:p>
          <a:p>
            <a:pPr algn="r" rtl="1">
              <a:buNone/>
            </a:pPr>
            <a:endParaRPr lang="fa-IR" b="1" dirty="0" smtClean="0">
              <a:solidFill>
                <a:schemeClr val="bg1"/>
              </a:solidFill>
              <a:cs typeface="B Mitra" pitchFamily="2" charset="-78"/>
            </a:endParaRPr>
          </a:p>
          <a:p>
            <a:pPr algn="r" rtl="1">
              <a:buNone/>
            </a:pPr>
            <a:endParaRPr lang="fa-IR" b="1" dirty="0" smtClean="0">
              <a:solidFill>
                <a:schemeClr val="bg1"/>
              </a:solidFill>
              <a:cs typeface="B Mitra" pitchFamily="2" charset="-78"/>
            </a:endParaRPr>
          </a:p>
          <a:p>
            <a:pPr algn="r" rtl="1">
              <a:buNone/>
            </a:pPr>
            <a:endParaRPr lang="fa-IR" b="1" dirty="0" smtClean="0">
              <a:solidFill>
                <a:schemeClr val="bg1"/>
              </a:solidFill>
              <a:cs typeface="B Mitra" pitchFamily="2" charset="-78"/>
            </a:endParaRPr>
          </a:p>
          <a:p>
            <a:pPr algn="r" rtl="1">
              <a:buNone/>
            </a:pPr>
            <a:endParaRPr lang="fa-IR" b="1" dirty="0" smtClean="0">
              <a:solidFill>
                <a:schemeClr val="bg1"/>
              </a:solidFill>
              <a:cs typeface="B Mitra" pitchFamily="2" charset="-78"/>
            </a:endParaRPr>
          </a:p>
          <a:p>
            <a:pPr algn="r" rtl="1">
              <a:buNone/>
            </a:pPr>
            <a:r>
              <a:rPr lang="fa-IR" sz="2600" dirty="0" smtClean="0">
                <a:cs typeface="B Mitra" pitchFamily="2" charset="-78"/>
              </a:rPr>
              <a:t>گشتاور در تمامی موتورهای واقعی از سه عامل زیر تبعیت می کند.</a:t>
            </a:r>
          </a:p>
          <a:p>
            <a:pPr algn="r" rtl="1">
              <a:buNone/>
            </a:pPr>
            <a:r>
              <a:rPr lang="fa-IR" sz="2600" dirty="0" smtClean="0">
                <a:cs typeface="B Mitra" pitchFamily="2" charset="-78"/>
              </a:rPr>
              <a:t>1- شار داخل ماشین</a:t>
            </a:r>
          </a:p>
          <a:p>
            <a:pPr algn="r" rtl="1">
              <a:buNone/>
            </a:pPr>
            <a:r>
              <a:rPr lang="fa-IR" sz="2600" dirty="0" smtClean="0">
                <a:cs typeface="B Mitra" pitchFamily="2" charset="-78"/>
              </a:rPr>
              <a:t>2- جریان ماشین</a:t>
            </a:r>
          </a:p>
          <a:p>
            <a:pPr algn="r" rtl="1">
              <a:buNone/>
            </a:pPr>
            <a:r>
              <a:rPr lang="fa-IR" sz="2600" dirty="0" smtClean="0">
                <a:cs typeface="B Mitra" pitchFamily="2" charset="-78"/>
              </a:rPr>
              <a:t>3- یک عدد ثابت به نمایندگی از ساختار ماشین</a:t>
            </a:r>
          </a:p>
          <a:p>
            <a:pPr algn="r" rtl="1">
              <a:buNone/>
            </a:pPr>
            <a:endParaRPr lang="fa-IR" dirty="0" smtClean="0"/>
          </a:p>
          <a:p>
            <a:pPr algn="r" rtl="1">
              <a:buNone/>
            </a:pPr>
            <a:endParaRPr lang="en-US" dirty="0"/>
          </a:p>
        </p:txBody>
      </p:sp>
      <p:graphicFrame>
        <p:nvGraphicFramePr>
          <p:cNvPr id="7173" name="Object 4"/>
          <p:cNvGraphicFramePr>
            <a:graphicFrameLocks noChangeAspect="1"/>
          </p:cNvGraphicFramePr>
          <p:nvPr/>
        </p:nvGraphicFramePr>
        <p:xfrm>
          <a:off x="3041650" y="1676400"/>
          <a:ext cx="3054350" cy="469900"/>
        </p:xfrm>
        <a:graphic>
          <a:graphicData uri="http://schemas.openxmlformats.org/presentationml/2006/ole">
            <mc:AlternateContent xmlns:mc="http://schemas.openxmlformats.org/markup-compatibility/2006">
              <mc:Choice xmlns:v="urn:schemas-microsoft-com:vml" Requires="v">
                <p:oleObj spid="_x0000_s7189" name="Equation" r:id="rId3" imgW="1485720" imgH="228600" progId="">
                  <p:embed/>
                </p:oleObj>
              </mc:Choice>
              <mc:Fallback>
                <p:oleObj name="Equation" r:id="rId3" imgW="1485720" imgH="2286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1676400"/>
                        <a:ext cx="30543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
          <p:cNvGraphicFramePr>
            <a:graphicFrameLocks noChangeAspect="1"/>
          </p:cNvGraphicFramePr>
          <p:nvPr/>
        </p:nvGraphicFramePr>
        <p:xfrm>
          <a:off x="2133600" y="3657600"/>
          <a:ext cx="4525962" cy="990600"/>
        </p:xfrm>
        <a:graphic>
          <a:graphicData uri="http://schemas.openxmlformats.org/presentationml/2006/ole">
            <mc:AlternateContent xmlns:mc="http://schemas.openxmlformats.org/markup-compatibility/2006">
              <mc:Choice xmlns:v="urn:schemas-microsoft-com:vml" Requires="v">
                <p:oleObj spid="_x0000_s7190" name="Equation" r:id="rId5" imgW="2616120" imgH="660240" progId="">
                  <p:embed/>
                </p:oleObj>
              </mc:Choice>
              <mc:Fallback>
                <p:oleObj name="Equation" r:id="rId5" imgW="2616120" imgH="6602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657600"/>
                        <a:ext cx="4525962" cy="990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2057400" y="2209800"/>
          <a:ext cx="3962400" cy="790575"/>
        </p:xfrm>
        <a:graphic>
          <a:graphicData uri="http://schemas.openxmlformats.org/presentationml/2006/ole">
            <mc:AlternateContent xmlns:mc="http://schemas.openxmlformats.org/markup-compatibility/2006">
              <mc:Choice xmlns:v="urn:schemas-microsoft-com:vml" Requires="v">
                <p:oleObj spid="_x0000_s7191" name="Equation" r:id="rId7" imgW="2616120" imgH="457200" progId="">
                  <p:embed/>
                </p:oleObj>
              </mc:Choice>
              <mc:Fallback>
                <p:oleObj name="Equation" r:id="rId7" imgW="2616120" imgH="457200"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209800"/>
                        <a:ext cx="3962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pSp>
        <p:nvGrpSpPr>
          <p:cNvPr id="12" name="Group 13"/>
          <p:cNvGrpSpPr>
            <a:grpSpLocks/>
          </p:cNvGrpSpPr>
          <p:nvPr/>
        </p:nvGrpSpPr>
        <p:grpSpPr bwMode="auto">
          <a:xfrm>
            <a:off x="685800" y="3124200"/>
            <a:ext cx="8382000" cy="423863"/>
            <a:chOff x="381000" y="3197161"/>
            <a:chExt cx="8382000" cy="423863"/>
          </a:xfrm>
        </p:grpSpPr>
        <p:sp>
          <p:nvSpPr>
            <p:cNvPr id="13" name="TextBox 4"/>
            <p:cNvSpPr txBox="1">
              <a:spLocks noChangeArrowheads="1"/>
            </p:cNvSpPr>
            <p:nvPr/>
          </p:nvSpPr>
          <p:spPr bwMode="auto">
            <a:xfrm>
              <a:off x="381000" y="3212068"/>
              <a:ext cx="8382000" cy="369332"/>
            </a:xfrm>
            <a:prstGeom prst="rect">
              <a:avLst/>
            </a:prstGeom>
            <a:noFill/>
            <a:ln w="9525">
              <a:noFill/>
              <a:miter lim="800000"/>
              <a:headEnd/>
              <a:tailEnd/>
            </a:ln>
          </p:spPr>
          <p:txBody>
            <a:bodyPr>
              <a:spAutoFit/>
            </a:bodyPr>
            <a:lstStyle/>
            <a:p>
              <a:r>
                <a:rPr lang="fa-IR" dirty="0" smtClean="0">
                  <a:solidFill>
                    <a:srgbClr val="FFFF00"/>
                  </a:solidFill>
                </a:rPr>
                <a:t>چون که</a:t>
              </a:r>
              <a:r>
                <a:rPr lang="en-US" dirty="0" smtClean="0">
                  <a:solidFill>
                    <a:srgbClr val="FFFF00"/>
                  </a:solidFill>
                </a:rPr>
                <a:t> </a:t>
              </a:r>
              <a:r>
                <a:rPr lang="en-US" i="1" dirty="0" err="1">
                  <a:solidFill>
                    <a:srgbClr val="FFFF00"/>
                  </a:solidFill>
                  <a:sym typeface="Symbol" pitchFamily="18" charset="2"/>
                </a:rPr>
                <a:t>A</a:t>
              </a:r>
              <a:r>
                <a:rPr lang="en-US" i="1" baseline="-25000" dirty="0" err="1">
                  <a:solidFill>
                    <a:srgbClr val="FFFF00"/>
                  </a:solidFill>
                  <a:sym typeface="Symbol" pitchFamily="18" charset="2"/>
                </a:rPr>
                <a:t>p</a:t>
              </a:r>
              <a:r>
                <a:rPr lang="en-US" i="1" dirty="0">
                  <a:solidFill>
                    <a:srgbClr val="FFFF00"/>
                  </a:solidFill>
                  <a:sym typeface="Symbol" pitchFamily="18" charset="2"/>
                </a:rPr>
                <a:t> </a:t>
              </a:r>
              <a:r>
                <a:rPr lang="en-US" dirty="0">
                  <a:solidFill>
                    <a:srgbClr val="FFFF00"/>
                  </a:solidFill>
                  <a:sym typeface="Symbol" pitchFamily="18" charset="2"/>
                </a:rPr>
                <a:t></a:t>
              </a:r>
              <a:r>
                <a:rPr lang="en-US" i="1" dirty="0">
                  <a:solidFill>
                    <a:srgbClr val="FFFF00"/>
                  </a:solidFill>
                  <a:sym typeface="Symbol" pitchFamily="18" charset="2"/>
                </a:rPr>
                <a:t> </a:t>
              </a:r>
              <a:r>
                <a:rPr lang="en-US" i="1" dirty="0" err="1">
                  <a:solidFill>
                    <a:srgbClr val="FFFF00"/>
                  </a:solidFill>
                  <a:sym typeface="Symbol" pitchFamily="18" charset="2"/>
                </a:rPr>
                <a:t>rl</a:t>
              </a:r>
              <a:r>
                <a:rPr lang="en-US" dirty="0">
                  <a:solidFill>
                    <a:srgbClr val="FFFF00"/>
                  </a:solidFill>
                  <a:sym typeface="Symbol" pitchFamily="18" charset="2"/>
                </a:rPr>
                <a:t> </a:t>
              </a:r>
              <a:r>
                <a:rPr lang="en-US" dirty="0">
                  <a:solidFill>
                    <a:srgbClr val="FFFF00"/>
                  </a:solidFill>
                </a:rPr>
                <a:t>and </a:t>
              </a:r>
            </a:p>
          </p:txBody>
        </p:sp>
        <p:graphicFrame>
          <p:nvGraphicFramePr>
            <p:cNvPr id="14" name="Object 2"/>
            <p:cNvGraphicFramePr>
              <a:graphicFrameLocks noChangeAspect="1"/>
            </p:cNvGraphicFramePr>
            <p:nvPr/>
          </p:nvGraphicFramePr>
          <p:xfrm>
            <a:off x="2438400" y="3197161"/>
            <a:ext cx="958850" cy="423863"/>
          </p:xfrm>
          <a:graphic>
            <a:graphicData uri="http://schemas.openxmlformats.org/presentationml/2006/ole">
              <mc:AlternateContent xmlns:mc="http://schemas.openxmlformats.org/markup-compatibility/2006">
                <mc:Choice xmlns:v="urn:schemas-microsoft-com:vml" Requires="v">
                  <p:oleObj spid="_x0000_s7192" name="Equation" r:id="rId9" imgW="545760" imgH="241200" progId="">
                    <p:embed/>
                  </p:oleObj>
                </mc:Choice>
                <mc:Fallback>
                  <p:oleObj name="Equation" r:id="rId9" imgW="545760" imgH="241200" progId="">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3197161"/>
                          <a:ext cx="95885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Slide Number Placeholder 14"/>
          <p:cNvSpPr>
            <a:spLocks noGrp="1"/>
          </p:cNvSpPr>
          <p:nvPr>
            <p:ph type="sldNum" sz="quarter" idx="12"/>
          </p:nvPr>
        </p:nvSpPr>
        <p:spPr/>
        <p:txBody>
          <a:bodyPr/>
          <a:lstStyle/>
          <a:p>
            <a:fld id="{26C40EB0-BFDA-4E69-8FC8-EF9E8977B4B5}" type="slidenum">
              <a:rPr lang="en-US" smtClean="0"/>
              <a:pPr/>
              <a:t>12</a:t>
            </a:fld>
            <a:endParaRPr lang="en-US"/>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8153400" cy="639762"/>
          </a:xfrm>
        </p:spPr>
        <p:txBody>
          <a:bodyPr>
            <a:noAutofit/>
          </a:bodyPr>
          <a:lstStyle/>
          <a:p>
            <a:pPr algn="ctr" rtl="1"/>
            <a:r>
              <a:rPr lang="fa-IR" sz="3600" dirty="0" smtClean="0">
                <a:cs typeface="B Titr" pitchFamily="2" charset="-78"/>
              </a:rPr>
              <a:t>روابط کلی و جامع حاکم بر ماشینهای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sp>
        <p:nvSpPr>
          <p:cNvPr id="5" name="Content Placeholder 4"/>
          <p:cNvSpPr>
            <a:spLocks noGrp="1"/>
          </p:cNvSpPr>
          <p:nvPr>
            <p:ph idx="1"/>
          </p:nvPr>
        </p:nvSpPr>
        <p:spPr>
          <a:xfrm>
            <a:off x="381000" y="1524000"/>
            <a:ext cx="7467600" cy="4873752"/>
          </a:xfrm>
          <a:noFill/>
        </p:spPr>
        <p:txBody>
          <a:bodyPr>
            <a:normAutofit fontScale="92500" lnSpcReduction="20000"/>
          </a:bodyPr>
          <a:lstStyle/>
          <a:p>
            <a:pPr>
              <a:buNone/>
            </a:pPr>
            <a:endParaRPr lang="en-US" dirty="0" smtClean="0">
              <a:solidFill>
                <a:schemeClr val="bg1"/>
              </a:solidFill>
              <a:cs typeface="B Mitra" pitchFamily="2" charset="-78"/>
            </a:endParaRPr>
          </a:p>
          <a:p>
            <a:pPr>
              <a:lnSpc>
                <a:spcPct val="150000"/>
              </a:lnSpc>
              <a:buNone/>
            </a:pPr>
            <a:r>
              <a:rPr lang="en-US" dirty="0" smtClean="0">
                <a:solidFill>
                  <a:srgbClr val="FFFF00"/>
                </a:solidFill>
                <a:cs typeface="B Mitra" pitchFamily="2" charset="-78"/>
              </a:rPr>
              <a:t>                             E</a:t>
            </a:r>
            <a:r>
              <a:rPr lang="en-US" baseline="-25000" dirty="0" smtClean="0">
                <a:solidFill>
                  <a:srgbClr val="FFFF00"/>
                </a:solidFill>
                <a:cs typeface="B Mitra" pitchFamily="2" charset="-78"/>
              </a:rPr>
              <a:t>a</a:t>
            </a:r>
            <a:r>
              <a:rPr lang="en-US" dirty="0" smtClean="0">
                <a:solidFill>
                  <a:srgbClr val="FFFF00"/>
                </a:solidFill>
                <a:cs typeface="B Mitra" pitchFamily="2" charset="-78"/>
              </a:rPr>
              <a:t> = K</a:t>
            </a:r>
            <a:r>
              <a:rPr lang="en-US" baseline="-25000" dirty="0" smtClean="0">
                <a:solidFill>
                  <a:srgbClr val="FFFF00"/>
                </a:solidFill>
                <a:cs typeface="B Mitra" pitchFamily="2" charset="-78"/>
              </a:rPr>
              <a:t>a</a:t>
            </a:r>
            <a:r>
              <a:rPr lang="en-US" dirty="0" smtClean="0">
                <a:solidFill>
                  <a:srgbClr val="FFFF00"/>
                </a:solidFill>
                <a:cs typeface="B Mitra" pitchFamily="2" charset="-78"/>
                <a:sym typeface="Symbol" pitchFamily="18" charset="2"/>
              </a:rPr>
              <a:t></a:t>
            </a:r>
            <a:r>
              <a:rPr lang="en-US" baseline="-25000" dirty="0" smtClean="0">
                <a:solidFill>
                  <a:srgbClr val="FFFF00"/>
                </a:solidFill>
                <a:cs typeface="B Mitra" pitchFamily="2" charset="-78"/>
                <a:sym typeface="Symbol" pitchFamily="18" charset="2"/>
              </a:rPr>
              <a:t>m </a:t>
            </a:r>
            <a:r>
              <a:rPr lang="en-US" dirty="0" smtClean="0">
                <a:solidFill>
                  <a:srgbClr val="FFFF00"/>
                </a:solidFill>
                <a:cs typeface="B Mitra" pitchFamily="2" charset="-78"/>
                <a:sym typeface="Symbol" pitchFamily="18" charset="2"/>
              </a:rPr>
              <a:t>(volts)</a:t>
            </a:r>
            <a:endParaRPr lang="en-US" dirty="0" smtClean="0">
              <a:solidFill>
                <a:srgbClr val="FFFF00"/>
              </a:solidFill>
              <a:cs typeface="B Mitra" pitchFamily="2" charset="-78"/>
            </a:endParaRPr>
          </a:p>
          <a:p>
            <a:pPr>
              <a:lnSpc>
                <a:spcPct val="150000"/>
              </a:lnSpc>
              <a:buNone/>
            </a:pPr>
            <a:r>
              <a:rPr lang="en-US" dirty="0" smtClean="0">
                <a:solidFill>
                  <a:srgbClr val="FFFF00"/>
                </a:solidFill>
                <a:cs typeface="B Mitra" pitchFamily="2" charset="-78"/>
              </a:rPr>
              <a:t>                              </a:t>
            </a:r>
            <a:r>
              <a:rPr lang="en-US" dirty="0" err="1" smtClean="0">
                <a:solidFill>
                  <a:srgbClr val="FFFF00"/>
                </a:solidFill>
                <a:cs typeface="B Mitra" pitchFamily="2" charset="-78"/>
              </a:rPr>
              <a:t>T</a:t>
            </a:r>
            <a:r>
              <a:rPr lang="en-US" baseline="-25000" dirty="0" err="1" smtClean="0">
                <a:solidFill>
                  <a:srgbClr val="FFFF00"/>
                </a:solidFill>
                <a:cs typeface="B Mitra" pitchFamily="2" charset="-78"/>
              </a:rPr>
              <a:t>dev</a:t>
            </a:r>
            <a:r>
              <a:rPr lang="en-US" dirty="0" smtClean="0">
                <a:solidFill>
                  <a:srgbClr val="FFFF00"/>
                </a:solidFill>
                <a:cs typeface="B Mitra" pitchFamily="2" charset="-78"/>
              </a:rPr>
              <a:t> = </a:t>
            </a:r>
            <a:r>
              <a:rPr lang="en-US" dirty="0" err="1" smtClean="0">
                <a:solidFill>
                  <a:srgbClr val="FFFF00"/>
                </a:solidFill>
                <a:cs typeface="B Mitra" pitchFamily="2" charset="-78"/>
              </a:rPr>
              <a:t>K</a:t>
            </a:r>
            <a:r>
              <a:rPr lang="en-US" baseline="-25000" dirty="0" err="1" smtClean="0">
                <a:solidFill>
                  <a:srgbClr val="FFFF00"/>
                </a:solidFill>
                <a:cs typeface="B Mitra" pitchFamily="2" charset="-78"/>
              </a:rPr>
              <a:t>a</a:t>
            </a:r>
            <a:r>
              <a:rPr lang="en-US" dirty="0" err="1" smtClean="0">
                <a:solidFill>
                  <a:srgbClr val="FFFF00"/>
                </a:solidFill>
                <a:cs typeface="B Mitra" pitchFamily="2" charset="-78"/>
                <a:sym typeface="Symbol" pitchFamily="18" charset="2"/>
              </a:rPr>
              <a:t>I</a:t>
            </a:r>
            <a:r>
              <a:rPr lang="en-US" baseline="-25000" dirty="0" err="1" smtClean="0">
                <a:solidFill>
                  <a:srgbClr val="FFFF00"/>
                </a:solidFill>
                <a:cs typeface="B Mitra" pitchFamily="2" charset="-78"/>
                <a:sym typeface="Symbol" pitchFamily="18" charset="2"/>
              </a:rPr>
              <a:t>a</a:t>
            </a:r>
            <a:r>
              <a:rPr lang="en-US" dirty="0" smtClean="0">
                <a:solidFill>
                  <a:srgbClr val="FFFF00"/>
                </a:solidFill>
                <a:cs typeface="B Mitra" pitchFamily="2" charset="-78"/>
              </a:rPr>
              <a:t> (Nm)</a:t>
            </a:r>
          </a:p>
          <a:p>
            <a:pPr>
              <a:lnSpc>
                <a:spcPct val="150000"/>
              </a:lnSpc>
              <a:buNone/>
            </a:pPr>
            <a:r>
              <a:rPr lang="en-US" dirty="0" smtClean="0">
                <a:solidFill>
                  <a:srgbClr val="FFFF00"/>
                </a:solidFill>
                <a:cs typeface="B Mitra" pitchFamily="2" charset="-78"/>
              </a:rPr>
              <a:t>                              </a:t>
            </a:r>
            <a:r>
              <a:rPr lang="en-US" dirty="0" err="1" smtClean="0">
                <a:solidFill>
                  <a:srgbClr val="FFFF00"/>
                </a:solidFill>
                <a:cs typeface="B Mitra" pitchFamily="2" charset="-78"/>
              </a:rPr>
              <a:t>T</a:t>
            </a:r>
            <a:r>
              <a:rPr lang="en-US" baseline="-25000" dirty="0" err="1" smtClean="0">
                <a:solidFill>
                  <a:srgbClr val="FFFF00"/>
                </a:solidFill>
                <a:cs typeface="B Mitra" pitchFamily="2" charset="-78"/>
              </a:rPr>
              <a:t>dev</a:t>
            </a:r>
            <a:r>
              <a:rPr lang="en-US" baseline="-25000" dirty="0" smtClean="0">
                <a:solidFill>
                  <a:srgbClr val="FFFF00"/>
                </a:solidFill>
                <a:cs typeface="B Mitra" pitchFamily="2" charset="-78"/>
              </a:rPr>
              <a:t>  =</a:t>
            </a:r>
            <a:r>
              <a:rPr lang="en-US" dirty="0" smtClean="0">
                <a:solidFill>
                  <a:srgbClr val="FFFF00"/>
                </a:solidFill>
                <a:cs typeface="B Mitra" pitchFamily="2" charset="-78"/>
              </a:rPr>
              <a:t> T</a:t>
            </a:r>
            <a:r>
              <a:rPr lang="en-US" baseline="-25000" dirty="0" smtClean="0">
                <a:solidFill>
                  <a:srgbClr val="FFFF00"/>
                </a:solidFill>
                <a:cs typeface="B Mitra" pitchFamily="2" charset="-78"/>
              </a:rPr>
              <a:t>L </a:t>
            </a:r>
          </a:p>
          <a:p>
            <a:pPr algn="r" rtl="1">
              <a:lnSpc>
                <a:spcPct val="150000"/>
              </a:lnSpc>
              <a:buNone/>
            </a:pPr>
            <a:endParaRPr lang="en-US" baseline="-25000" dirty="0" smtClean="0">
              <a:cs typeface="B Mitra" pitchFamily="2" charset="-78"/>
              <a:sym typeface="Symbol" pitchFamily="18" charset="2"/>
            </a:endParaRPr>
          </a:p>
          <a:p>
            <a:pPr algn="r" rtl="1">
              <a:lnSpc>
                <a:spcPct val="150000"/>
              </a:lnSpc>
              <a:buNone/>
            </a:pPr>
            <a:r>
              <a:rPr lang="en-US" sz="2600" dirty="0" smtClean="0">
                <a:cs typeface="B Mitra" pitchFamily="2" charset="-78"/>
                <a:sym typeface="Symbol" pitchFamily="18" charset="2"/>
              </a:rPr>
              <a:t></a:t>
            </a:r>
            <a:r>
              <a:rPr lang="en-US" sz="2600" baseline="-25000" dirty="0" smtClean="0">
                <a:cs typeface="B Mitra" pitchFamily="2" charset="-78"/>
                <a:sym typeface="Symbol" pitchFamily="18" charset="2"/>
              </a:rPr>
              <a:t>m</a:t>
            </a:r>
            <a:r>
              <a:rPr lang="fa-IR" sz="2600" baseline="-25000" dirty="0" smtClean="0">
                <a:cs typeface="B Mitra" pitchFamily="2" charset="-78"/>
                <a:sym typeface="Symbol" pitchFamily="18" charset="2"/>
              </a:rPr>
              <a:t>:</a:t>
            </a:r>
            <a:r>
              <a:rPr lang="fa-IR" sz="2600" dirty="0" smtClean="0">
                <a:cs typeface="B Mitra" pitchFamily="2" charset="-78"/>
                <a:sym typeface="Symbol" pitchFamily="18" charset="2"/>
              </a:rPr>
              <a:t> سرعت آرمیچر بر حسب رادیان بر ثانیه است</a:t>
            </a:r>
          </a:p>
          <a:p>
            <a:pPr algn="r" rtl="1">
              <a:lnSpc>
                <a:spcPct val="150000"/>
              </a:lnSpc>
              <a:buNone/>
            </a:pPr>
            <a:r>
              <a:rPr lang="en-US" sz="2600" dirty="0" smtClean="0">
                <a:cs typeface="B Mitra" pitchFamily="2" charset="-78"/>
                <a:sym typeface="Symbol" pitchFamily="18" charset="2"/>
              </a:rPr>
              <a:t></a:t>
            </a:r>
            <a:r>
              <a:rPr lang="fa-IR" sz="2600" dirty="0" smtClean="0">
                <a:cs typeface="B Mitra" pitchFamily="2" charset="-78"/>
                <a:sym typeface="Symbol" pitchFamily="18" charset="2"/>
              </a:rPr>
              <a:t>: شار هر قطب بر حسب وبر است</a:t>
            </a:r>
          </a:p>
          <a:p>
            <a:pPr algn="r" rtl="1">
              <a:lnSpc>
                <a:spcPct val="150000"/>
              </a:lnSpc>
              <a:buNone/>
            </a:pPr>
            <a:r>
              <a:rPr lang="en-US" sz="2600" dirty="0" err="1" smtClean="0">
                <a:cs typeface="B Mitra" pitchFamily="2" charset="-78"/>
                <a:sym typeface="Symbol" pitchFamily="18" charset="2"/>
              </a:rPr>
              <a:t>I</a:t>
            </a:r>
            <a:r>
              <a:rPr lang="en-US" sz="2600" baseline="-25000" dirty="0" err="1" smtClean="0">
                <a:cs typeface="B Mitra" pitchFamily="2" charset="-78"/>
                <a:sym typeface="Symbol" pitchFamily="18" charset="2"/>
              </a:rPr>
              <a:t>a</a:t>
            </a:r>
            <a:r>
              <a:rPr lang="fa-IR" sz="2600" dirty="0" smtClean="0">
                <a:cs typeface="B Mitra" pitchFamily="2" charset="-78"/>
                <a:sym typeface="Symbol" pitchFamily="18" charset="2"/>
              </a:rPr>
              <a:t> : جریان آرمیچر</a:t>
            </a:r>
            <a:endParaRPr lang="fa-IR" sz="2600" baseline="-25000" dirty="0" smtClean="0">
              <a:cs typeface="B Mitra" pitchFamily="2" charset="-78"/>
              <a:sym typeface="Symbol" pitchFamily="18" charset="2"/>
            </a:endParaRPr>
          </a:p>
          <a:p>
            <a:pPr algn="r" rtl="1">
              <a:lnSpc>
                <a:spcPct val="150000"/>
              </a:lnSpc>
              <a:buNone/>
            </a:pPr>
            <a:r>
              <a:rPr lang="en-US" sz="2600" dirty="0" smtClean="0">
                <a:cs typeface="B Mitra" pitchFamily="2" charset="-78"/>
                <a:sym typeface="Symbol" pitchFamily="18" charset="2"/>
              </a:rPr>
              <a:t>K</a:t>
            </a:r>
            <a:r>
              <a:rPr lang="en-US" sz="2600" baseline="-25000" dirty="0" smtClean="0">
                <a:cs typeface="B Mitra" pitchFamily="2" charset="-78"/>
                <a:sym typeface="Symbol" pitchFamily="18" charset="2"/>
              </a:rPr>
              <a:t>a</a:t>
            </a:r>
            <a:r>
              <a:rPr lang="fa-IR" sz="2600" baseline="-25000" dirty="0" smtClean="0">
                <a:cs typeface="B Mitra" pitchFamily="2" charset="-78"/>
                <a:sym typeface="Symbol" pitchFamily="18" charset="2"/>
              </a:rPr>
              <a:t>.</a:t>
            </a:r>
            <a:r>
              <a:rPr lang="fa-IR" sz="2600" dirty="0" smtClean="0">
                <a:cs typeface="B Mitra" pitchFamily="2" charset="-78"/>
                <a:sym typeface="Symbol" pitchFamily="18" charset="2"/>
              </a:rPr>
              <a:t> : ثابت ماشین</a:t>
            </a:r>
            <a:endParaRPr lang="en-US" sz="2600" dirty="0" smtClean="0">
              <a:cs typeface="B Mitra" pitchFamily="2" charset="-78"/>
              <a:sym typeface="Symbol" pitchFamily="18" charset="2"/>
            </a:endParaRPr>
          </a:p>
          <a:p>
            <a:pPr algn="r" rtl="1">
              <a:lnSpc>
                <a:spcPct val="150000"/>
              </a:lnSpc>
              <a:buNone/>
            </a:pPr>
            <a:endParaRPr lang="en-US" baseline="-25000" dirty="0" smtClean="0">
              <a:solidFill>
                <a:schemeClr val="bg1"/>
              </a:solidFill>
              <a:cs typeface="B Mitra" pitchFamily="2" charset="-78"/>
              <a:sym typeface="Symbol" pitchFamily="18" charset="2"/>
            </a:endParaRPr>
          </a:p>
          <a:p>
            <a:pPr algn="r" rtl="1">
              <a:lnSpc>
                <a:spcPct val="150000"/>
              </a:lnSpc>
              <a:buNone/>
            </a:pPr>
            <a:endParaRPr lang="en-US" dirty="0">
              <a:solidFill>
                <a:schemeClr val="bg1"/>
              </a:solidFill>
              <a:cs typeface="B Mitra" pitchFamily="2" charset="-78"/>
            </a:endParaRPr>
          </a:p>
        </p:txBody>
      </p:sp>
      <p:sp>
        <p:nvSpPr>
          <p:cNvPr id="4" name="TextBox 3"/>
          <p:cNvSpPr txBox="1"/>
          <p:nvPr/>
        </p:nvSpPr>
        <p:spPr>
          <a:xfrm>
            <a:off x="609600" y="1219200"/>
            <a:ext cx="7976864" cy="400110"/>
          </a:xfrm>
          <a:prstGeom prst="rect">
            <a:avLst/>
          </a:prstGeom>
          <a:noFill/>
        </p:spPr>
        <p:txBody>
          <a:bodyPr wrap="none" rtlCol="0">
            <a:spAutoFit/>
          </a:bodyPr>
          <a:lstStyle/>
          <a:p>
            <a:pPr algn="r" rtl="1"/>
            <a:r>
              <a:rPr lang="fa-IR" sz="2000" dirty="0" smtClean="0">
                <a:cs typeface=" Mitra" pitchFamily="2" charset="-78"/>
              </a:rPr>
              <a:t>با استفاده از روابط بدست آمده در مورد ماشینهای </a:t>
            </a:r>
            <a:r>
              <a:rPr lang="en-US" sz="2000" dirty="0" smtClean="0">
                <a:cs typeface=" Mitra" pitchFamily="2" charset="-78"/>
              </a:rPr>
              <a:t>DC </a:t>
            </a:r>
            <a:r>
              <a:rPr lang="fa-IR" sz="2000" dirty="0" smtClean="0">
                <a:cs typeface=" Mitra" pitchFamily="2" charset="-78"/>
              </a:rPr>
              <a:t>میتوان به تحلیل این ماشین پرداخت</a:t>
            </a:r>
            <a:endParaRPr lang="en-US" sz="2000" dirty="0">
              <a:cs typeface=" Mitra" pitchFamily="2" charset="-78"/>
            </a:endParaRPr>
          </a:p>
        </p:txBody>
      </p:sp>
      <p:sp>
        <p:nvSpPr>
          <p:cNvPr id="6" name="Slide Number Placeholder 5"/>
          <p:cNvSpPr>
            <a:spLocks noGrp="1"/>
          </p:cNvSpPr>
          <p:nvPr>
            <p:ph type="sldNum" sz="quarter" idx="12"/>
          </p:nvPr>
        </p:nvSpPr>
        <p:spPr/>
        <p:txBody>
          <a:bodyPr/>
          <a:lstStyle/>
          <a:p>
            <a:fld id="{26C40EB0-BFDA-4E69-8FC8-EF9E8977B4B5}" type="slidenum">
              <a:rPr lang="en-US" smtClean="0"/>
              <a:pPr/>
              <a:t>13</a:t>
            </a:fld>
            <a:endParaRPr lang="en-US"/>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990600" y="1524000"/>
            <a:ext cx="7772400" cy="5139869"/>
          </a:xfrm>
          <a:prstGeom prst="rect">
            <a:avLst/>
          </a:prstGeom>
          <a:noFill/>
          <a:ln w="9525">
            <a:noFill/>
            <a:miter lim="800000"/>
            <a:headEnd/>
            <a:tailEnd/>
          </a:ln>
        </p:spPr>
        <p:txBody>
          <a:bodyPr wrap="square">
            <a:spAutoFit/>
          </a:bodyPr>
          <a:lstStyle/>
          <a:p>
            <a:pPr algn="just" rtl="1">
              <a:lnSpc>
                <a:spcPct val="200000"/>
              </a:lnSpc>
            </a:pPr>
            <a:r>
              <a:rPr lang="fa-IR" sz="2400" dirty="0" smtClean="0">
                <a:cs typeface="B Mitra" pitchFamily="2" charset="-78"/>
              </a:rPr>
              <a:t>برای کاکرد مطمئن موتورهای </a:t>
            </a:r>
            <a:r>
              <a:rPr lang="en-US" sz="2400" dirty="0" smtClean="0">
                <a:cs typeface="B Mitra" pitchFamily="2" charset="-78"/>
              </a:rPr>
              <a:t>DC</a:t>
            </a:r>
            <a:r>
              <a:rPr lang="fa-IR" sz="2400" dirty="0" smtClean="0">
                <a:cs typeface="B Mitra" pitchFamily="2" charset="-78"/>
              </a:rPr>
              <a:t> نیاز به تجهیزات کنترل و حفاظت مرتبط با آنها میباشیم. استفاده از این وسایل بایستی اهداف زیر را تامین کند.</a:t>
            </a:r>
          </a:p>
          <a:p>
            <a:pPr algn="r" rtl="1">
              <a:lnSpc>
                <a:spcPct val="200000"/>
              </a:lnSpc>
              <a:buFontTx/>
              <a:buChar char="-"/>
            </a:pPr>
            <a:r>
              <a:rPr lang="fa-IR" sz="2400" dirty="0" smtClean="0">
                <a:cs typeface="B Mitra" pitchFamily="2" charset="-78"/>
              </a:rPr>
              <a:t>حفاظت موتور در برابر آسیبهای ناشی از اتصال کوتاه در تجهیزات</a:t>
            </a:r>
          </a:p>
          <a:p>
            <a:pPr algn="r" rtl="1">
              <a:lnSpc>
                <a:spcPct val="200000"/>
              </a:lnSpc>
              <a:buFontTx/>
              <a:buChar char="-"/>
            </a:pPr>
            <a:r>
              <a:rPr lang="fa-IR" sz="2400" dirty="0" smtClean="0">
                <a:cs typeface="B Mitra" pitchFamily="2" charset="-78"/>
              </a:rPr>
              <a:t> حفاظت موتور در برابر آسیبهای ناشی از اضافه بار طولانی </a:t>
            </a:r>
          </a:p>
          <a:p>
            <a:pPr algn="r" rtl="1">
              <a:lnSpc>
                <a:spcPct val="200000"/>
              </a:lnSpc>
              <a:buFontTx/>
              <a:buChar char="-"/>
            </a:pPr>
            <a:r>
              <a:rPr lang="fa-IR" sz="2400" dirty="0" smtClean="0">
                <a:cs typeface="B Mitra" pitchFamily="2" charset="-78"/>
              </a:rPr>
              <a:t> حفاظت موتور در برابر جریانهای زیاد در هنگام راه اندازی</a:t>
            </a:r>
          </a:p>
          <a:p>
            <a:pPr algn="r" rtl="1">
              <a:lnSpc>
                <a:spcPct val="200000"/>
              </a:lnSpc>
              <a:buFontTx/>
              <a:buChar char="-"/>
            </a:pPr>
            <a:r>
              <a:rPr lang="fa-IR" sz="2400" dirty="0" smtClean="0">
                <a:cs typeface="B Mitra" pitchFamily="2" charset="-78"/>
              </a:rPr>
              <a:t> جهت ایجاد روش کنترلی مناسبی برای کنترل سرعت کار موتور</a:t>
            </a:r>
          </a:p>
          <a:p>
            <a:pPr algn="r" rtl="1">
              <a:buFontTx/>
              <a:buChar char="-"/>
            </a:pPr>
            <a:endParaRPr lang="fa-IR" sz="2000" dirty="0" smtClean="0"/>
          </a:p>
          <a:p>
            <a:pPr algn="r" rtl="1">
              <a:buFontTx/>
              <a:buChar char="-"/>
            </a:pPr>
            <a:endParaRPr lang="fa-IR" sz="2000" dirty="0" smtClean="0"/>
          </a:p>
        </p:txBody>
      </p:sp>
      <p:sp>
        <p:nvSpPr>
          <p:cNvPr id="6" name="Title 5"/>
          <p:cNvSpPr>
            <a:spLocks noGrp="1"/>
          </p:cNvSpPr>
          <p:nvPr>
            <p:ph type="title"/>
          </p:nvPr>
        </p:nvSpPr>
        <p:spPr>
          <a:xfrm>
            <a:off x="4038600" y="304800"/>
            <a:ext cx="4648200" cy="838200"/>
          </a:xfrm>
        </p:spPr>
        <p:txBody>
          <a:bodyPr>
            <a:normAutofit/>
          </a:bodyPr>
          <a:lstStyle/>
          <a:p>
            <a:pPr algn="r" rtl="1"/>
            <a:r>
              <a:rPr lang="fa-IR" sz="3600" dirty="0" smtClean="0">
                <a:cs typeface="B Titr" pitchFamily="2" charset="-78"/>
              </a:rPr>
              <a:t>حفاظت موتور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C40EB0-BFDA-4E69-8FC8-EF9E8977B4B5}" type="slidenum">
              <a:rPr lang="en-US" smtClean="0"/>
              <a:pPr/>
              <a:t>14</a:t>
            </a:fld>
            <a:endParaRPr lang="en-US"/>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467600" cy="563562"/>
          </a:xfrm>
        </p:spPr>
        <p:txBody>
          <a:bodyPr>
            <a:noAutofit/>
          </a:bodyPr>
          <a:lstStyle/>
          <a:p>
            <a:pPr algn="r" rtl="1"/>
            <a:r>
              <a:rPr lang="fa-IR" sz="3600" dirty="0" smtClean="0">
                <a:cs typeface="B Titr" pitchFamily="2" charset="-78"/>
              </a:rPr>
              <a:t>کنترل جریان راه اندازی</a:t>
            </a:r>
            <a:endParaRPr lang="en-US" sz="3600" dirty="0">
              <a:cs typeface="B Titr" pitchFamily="2" charset="-78"/>
            </a:endParaRPr>
          </a:p>
        </p:txBody>
      </p:sp>
      <p:sp>
        <p:nvSpPr>
          <p:cNvPr id="4" name="TextBox 2"/>
          <p:cNvSpPr txBox="1">
            <a:spLocks noChangeArrowheads="1"/>
          </p:cNvSpPr>
          <p:nvPr/>
        </p:nvSpPr>
        <p:spPr bwMode="auto">
          <a:xfrm>
            <a:off x="228600" y="1295401"/>
            <a:ext cx="8686800" cy="5835444"/>
          </a:xfrm>
          <a:prstGeom prst="rect">
            <a:avLst/>
          </a:prstGeom>
          <a:noFill/>
          <a:ln w="9525">
            <a:noFill/>
            <a:miter lim="800000"/>
            <a:headEnd/>
            <a:tailEnd/>
          </a:ln>
        </p:spPr>
        <p:txBody>
          <a:bodyPr wrap="square">
            <a:spAutoFit/>
          </a:bodyPr>
          <a:lstStyle/>
          <a:p>
            <a:pPr algn="r" rtl="1"/>
            <a:r>
              <a:rPr lang="fa-IR" sz="2400" b="1" dirty="0" smtClean="0">
                <a:cs typeface=" Mitra" pitchFamily="2" charset="-78"/>
                <a:sym typeface="Symbol" pitchFamily="18" charset="2"/>
              </a:rPr>
              <a:t>حفاظت موتور در مقابل جریان زیاد راه اندازی</a:t>
            </a:r>
          </a:p>
          <a:p>
            <a:pPr algn="r" rtl="1"/>
            <a:r>
              <a:rPr lang="fa-IR" dirty="0" smtClean="0">
                <a:cs typeface="B Mitra" pitchFamily="2" charset="-78"/>
                <a:sym typeface="Symbol" pitchFamily="18" charset="2"/>
              </a:rPr>
              <a:t>الف: با وارد کردن مقاومت در مسیر آرمیچر</a:t>
            </a:r>
          </a:p>
          <a:p>
            <a:pPr algn="r" rtl="1"/>
            <a:r>
              <a:rPr lang="fa-IR" dirty="0" smtClean="0">
                <a:cs typeface="B Mitra" pitchFamily="2" charset="-78"/>
                <a:sym typeface="Symbol" pitchFamily="18" charset="2"/>
              </a:rPr>
              <a:t>ب- با کاهش ولتاژ ترمینال در هنگام راه اندازی</a:t>
            </a:r>
          </a:p>
          <a:p>
            <a:pPr algn="r" rtl="1"/>
            <a:endParaRPr lang="fa-IR" dirty="0" smtClean="0">
              <a:cs typeface="B Mitra" pitchFamily="2" charset="-78"/>
              <a:sym typeface="Symbol" pitchFamily="18" charset="2"/>
            </a:endParaRPr>
          </a:p>
          <a:p>
            <a:pPr algn="just" rtl="1">
              <a:lnSpc>
                <a:spcPct val="120000"/>
              </a:lnSpc>
            </a:pPr>
            <a:r>
              <a:rPr lang="fa-IR" sz="2000" b="1" u="sng" dirty="0" smtClean="0">
                <a:cs typeface="B Mitra" pitchFamily="2" charset="-78"/>
                <a:sym typeface="Symbol" pitchFamily="18" charset="2"/>
              </a:rPr>
              <a:t>الف: کنترل جریان راه اندازی با مقاومت راه انداز</a:t>
            </a:r>
          </a:p>
          <a:p>
            <a:pPr algn="just" rtl="1">
              <a:lnSpc>
                <a:spcPct val="120000"/>
              </a:lnSpc>
            </a:pPr>
            <a:r>
              <a:rPr lang="fa-IR" sz="2000" dirty="0" smtClean="0">
                <a:cs typeface="B Mitra" pitchFamily="2" charset="-78"/>
                <a:sym typeface="Symbol" pitchFamily="18" charset="2"/>
              </a:rPr>
              <a:t>در هنگام راه اندازی، موتور نمیچرخد، از اینرو نیروی محرکه داخلی موتور </a:t>
            </a:r>
            <a:r>
              <a:rPr lang="en-US" sz="2000" i="1" dirty="0" smtClean="0">
                <a:cs typeface="B Mitra" pitchFamily="2" charset="-78"/>
              </a:rPr>
              <a:t>E</a:t>
            </a:r>
            <a:r>
              <a:rPr lang="en-US" sz="2000" i="1" baseline="-25000" dirty="0" smtClean="0">
                <a:cs typeface="B Mitra" pitchFamily="2" charset="-78"/>
              </a:rPr>
              <a:t>A</a:t>
            </a:r>
            <a:r>
              <a:rPr lang="en-US" sz="2000" dirty="0" smtClean="0">
                <a:cs typeface="B Mitra" pitchFamily="2" charset="-78"/>
              </a:rPr>
              <a:t> = 0V</a:t>
            </a:r>
            <a:r>
              <a:rPr lang="fa-IR" sz="2000" dirty="0" smtClean="0">
                <a:cs typeface="B Mitra" pitchFamily="2" charset="-78"/>
              </a:rPr>
              <a:t> میشود. و از طرف دیگر مقاومت داخلی معمولی موتور </a:t>
            </a:r>
            <a:r>
              <a:rPr lang="en-US" sz="2000" dirty="0" smtClean="0">
                <a:cs typeface="B Mitra" pitchFamily="2" charset="-78"/>
              </a:rPr>
              <a:t>DC</a:t>
            </a:r>
            <a:r>
              <a:rPr lang="fa-IR" sz="2000" dirty="0" smtClean="0">
                <a:cs typeface="B Mitra" pitchFamily="2" charset="-78"/>
              </a:rPr>
              <a:t> بسیار کم است (3-6 درصد پریونیت) ، جریان بسیار زیادی در موتور برقرار می گردد.</a:t>
            </a:r>
          </a:p>
          <a:p>
            <a:pPr algn="just" rtl="1">
              <a:lnSpc>
                <a:spcPct val="120000"/>
              </a:lnSpc>
            </a:pPr>
            <a:r>
              <a:rPr lang="fa-IR" sz="2000" dirty="0" smtClean="0">
                <a:cs typeface="B Mitra" pitchFamily="2" charset="-78"/>
              </a:rPr>
              <a:t>برای مثال، برای یک موتور </a:t>
            </a:r>
            <a:r>
              <a:rPr lang="en-US" sz="2000" dirty="0" smtClean="0">
                <a:cs typeface="B Mitra" pitchFamily="2" charset="-78"/>
              </a:rPr>
              <a:t>50hp</a:t>
            </a:r>
            <a:r>
              <a:rPr lang="fa-IR" sz="2000" dirty="0" smtClean="0">
                <a:cs typeface="B Mitra" pitchFamily="2" charset="-78"/>
              </a:rPr>
              <a:t>، 250 ولت </a:t>
            </a:r>
            <a:r>
              <a:rPr lang="en-US" sz="2000" dirty="0" smtClean="0">
                <a:cs typeface="B Mitra" pitchFamily="2" charset="-78"/>
              </a:rPr>
              <a:t>DC</a:t>
            </a:r>
            <a:r>
              <a:rPr lang="fa-IR" sz="2000" dirty="0" smtClean="0">
                <a:cs typeface="B Mitra" pitchFamily="2" charset="-78"/>
              </a:rPr>
              <a:t> و مقاومت آرمیچر </a:t>
            </a:r>
            <a:r>
              <a:rPr lang="en-US" sz="2000" dirty="0" smtClean="0">
                <a:cs typeface="B Mitra" pitchFamily="2" charset="-78"/>
              </a:rPr>
              <a:t>Ra=0.06</a:t>
            </a:r>
            <a:r>
              <a:rPr lang="en-US" sz="2000" dirty="0" smtClean="0">
                <a:cs typeface="B Mitra" pitchFamily="2" charset="-78"/>
                <a:sym typeface="Symbol" pitchFamily="18" charset="2"/>
              </a:rPr>
              <a:t> </a:t>
            </a:r>
            <a:r>
              <a:rPr lang="fa-IR" sz="2000" dirty="0" smtClean="0">
                <a:cs typeface="B Mitra" pitchFamily="2" charset="-78"/>
                <a:sym typeface="Symbol" pitchFamily="18" charset="2"/>
              </a:rPr>
              <a:t> جریان بار کامل 200 امپر دارد، در این حالت جریان راه اندازی برابر است با:</a:t>
            </a:r>
          </a:p>
          <a:p>
            <a:pPr algn="r" rtl="1">
              <a:lnSpc>
                <a:spcPct val="120000"/>
              </a:lnSpc>
            </a:pPr>
            <a:endParaRPr lang="fa-IR" dirty="0" smtClean="0">
              <a:sym typeface="Symbol" pitchFamily="18" charset="2"/>
            </a:endParaRPr>
          </a:p>
          <a:p>
            <a:pPr algn="r" rtl="1">
              <a:lnSpc>
                <a:spcPct val="120000"/>
              </a:lnSpc>
            </a:pPr>
            <a:endParaRPr lang="fa-IR" dirty="0" smtClean="0">
              <a:sym typeface="Symbol" pitchFamily="18" charset="2"/>
            </a:endParaRPr>
          </a:p>
          <a:p>
            <a:pPr algn="just" rtl="1">
              <a:lnSpc>
                <a:spcPct val="120000"/>
              </a:lnSpc>
              <a:buFontTx/>
              <a:buChar char="-"/>
            </a:pPr>
            <a:r>
              <a:rPr lang="fa-IR" sz="2000" dirty="0" smtClean="0">
                <a:cs typeface="B Mitra" pitchFamily="2" charset="-78"/>
                <a:sym typeface="Symbol" pitchFamily="18" charset="2"/>
              </a:rPr>
              <a:t>این جریان در حدود 20 برابر جریان نامی موتور می باشد و احتمالا خسارت بسیار جدی به آن وارد می کند. </a:t>
            </a:r>
          </a:p>
          <a:p>
            <a:pPr algn="just" rtl="1">
              <a:lnSpc>
                <a:spcPct val="120000"/>
              </a:lnSpc>
            </a:pPr>
            <a:r>
              <a:rPr lang="fa-IR" sz="2000" dirty="0" smtClean="0">
                <a:cs typeface="B Mitra" pitchFamily="2" charset="-78"/>
                <a:sym typeface="Symbol" pitchFamily="18" charset="2"/>
              </a:rPr>
              <a:t>یک راه حل برای مشکل جریان راه اندازی وارد کردن مقاومت راه انداز در مسیر آرمیچر برای محدود کردن جریان میباشد تا هنگامی که </a:t>
            </a:r>
            <a:r>
              <a:rPr lang="en-US" sz="2000" i="1" dirty="0" smtClean="0">
                <a:cs typeface="B Mitra" pitchFamily="2" charset="-78"/>
              </a:rPr>
              <a:t>E</a:t>
            </a:r>
            <a:r>
              <a:rPr lang="en-US" sz="2000" i="1" baseline="-25000" dirty="0" smtClean="0">
                <a:cs typeface="B Mitra" pitchFamily="2" charset="-78"/>
              </a:rPr>
              <a:t>A</a:t>
            </a:r>
            <a:r>
              <a:rPr lang="fa-IR" sz="2000" i="1" baseline="-25000" dirty="0" smtClean="0">
                <a:cs typeface="B Mitra" pitchFamily="2" charset="-78"/>
              </a:rPr>
              <a:t> </a:t>
            </a:r>
            <a:r>
              <a:rPr lang="fa-IR" sz="2000" dirty="0" smtClean="0">
                <a:cs typeface="B Mitra" pitchFamily="2" charset="-78"/>
              </a:rPr>
              <a:t>بتواند ایجاد گردد . البته این مقاومت میبایست با افزایش نیروی محرکه داخلی موتور از مدار خارج شود در غیر این صورت این مقاومت باعٍث تلفات گردیده و مشخصه گشتاور سرعت موتور را مختل خواهد کرد.</a:t>
            </a:r>
            <a:r>
              <a:rPr lang="fa-IR" sz="2000" i="1" dirty="0" smtClean="0">
                <a:cs typeface="B Mitra" pitchFamily="2" charset="-78"/>
              </a:rPr>
              <a:t> </a:t>
            </a:r>
          </a:p>
          <a:p>
            <a:pPr algn="r" rtl="1"/>
            <a:endParaRPr lang="fa-IR" i="1" dirty="0" smtClean="0">
              <a:sym typeface="Symbol" pitchFamily="18" charset="2"/>
            </a:endParaRPr>
          </a:p>
          <a:p>
            <a:pPr algn="r" rtl="1"/>
            <a:endParaRPr lang="fa-IR" dirty="0" smtClean="0">
              <a:sym typeface="Symbol" pitchFamily="18" charset="2"/>
            </a:endParaRPr>
          </a:p>
        </p:txBody>
      </p:sp>
      <p:graphicFrame>
        <p:nvGraphicFramePr>
          <p:cNvPr id="9218" name="Object 2"/>
          <p:cNvGraphicFramePr>
            <a:graphicFrameLocks noChangeAspect="1"/>
          </p:cNvGraphicFramePr>
          <p:nvPr/>
        </p:nvGraphicFramePr>
        <p:xfrm>
          <a:off x="1371600" y="4267200"/>
          <a:ext cx="4183063" cy="889000"/>
        </p:xfrm>
        <a:graphic>
          <a:graphicData uri="http://schemas.openxmlformats.org/presentationml/2006/ole">
            <mc:AlternateContent xmlns:mc="http://schemas.openxmlformats.org/markup-compatibility/2006">
              <mc:Choice xmlns:v="urn:schemas-microsoft-com:vml" Requires="v">
                <p:oleObj spid="_x0000_s9222" name="Equation" r:id="rId3" imgW="2031840" imgH="431640" progId="">
                  <p:embed/>
                </p:oleObj>
              </mc:Choice>
              <mc:Fallback>
                <p:oleObj name="Equation" r:id="rId3" imgW="2031840" imgH="4316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267200"/>
                        <a:ext cx="4183063"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26C40EB0-BFDA-4E69-8FC8-EF9E8977B4B5}" type="slidenum">
              <a:rPr lang="en-US" smtClean="0"/>
              <a:pPr/>
              <a:t>15</a:t>
            </a:fld>
            <a:endParaRPr lang="en-US"/>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8-48.jpg"/>
          <p:cNvPicPr>
            <a:picLocks noGrp="1" noChangeAspect="1"/>
          </p:cNvPicPr>
          <p:nvPr>
            <p:ph idx="1"/>
          </p:nvPr>
        </p:nvPicPr>
        <p:blipFill>
          <a:blip r:embed="rId2">
            <a:lum contrast="10000"/>
          </a:blip>
          <a:srcRect/>
          <a:stretch>
            <a:fillRect/>
          </a:stretch>
        </p:blipFill>
        <p:spPr bwMode="auto">
          <a:xfrm>
            <a:off x="990600" y="1981200"/>
            <a:ext cx="7239000" cy="4677744"/>
          </a:xfrm>
          <a:prstGeom prst="rect">
            <a:avLst/>
          </a:prstGeom>
          <a:noFill/>
          <a:ln w="9525">
            <a:noFill/>
            <a:miter lim="800000"/>
            <a:headEnd/>
            <a:tailEnd/>
          </a:ln>
        </p:spPr>
      </p:pic>
      <p:sp>
        <p:nvSpPr>
          <p:cNvPr id="5" name="Title 1"/>
          <p:cNvSpPr txBox="1">
            <a:spLocks/>
          </p:cNvSpPr>
          <p:nvPr/>
        </p:nvSpPr>
        <p:spPr>
          <a:xfrm>
            <a:off x="1219200" y="457200"/>
            <a:ext cx="7467600" cy="563562"/>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itr" pitchFamily="2" charset="-78"/>
              </a:rPr>
              <a:t>کنترل جریان راه اندازی</a:t>
            </a:r>
            <a:endParaRPr kumimoji="0" lang="en-US" sz="36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B Titr" pitchFamily="2" charset="-78"/>
            </a:endParaRPr>
          </a:p>
        </p:txBody>
      </p:sp>
      <p:sp>
        <p:nvSpPr>
          <p:cNvPr id="8" name="TextBox 7"/>
          <p:cNvSpPr txBox="1"/>
          <p:nvPr/>
        </p:nvSpPr>
        <p:spPr>
          <a:xfrm>
            <a:off x="1905000" y="1371600"/>
            <a:ext cx="5638800" cy="461665"/>
          </a:xfrm>
          <a:prstGeom prst="rect">
            <a:avLst/>
          </a:prstGeom>
          <a:noFill/>
        </p:spPr>
        <p:txBody>
          <a:bodyPr wrap="square" rtlCol="0">
            <a:spAutoFit/>
          </a:bodyPr>
          <a:lstStyle/>
          <a:p>
            <a:pPr algn="ctr" rtl="1"/>
            <a:r>
              <a:rPr lang="fa-IR" sz="2400" dirty="0" smtClean="0">
                <a:cs typeface=" Mitra" pitchFamily="2" charset="-78"/>
              </a:rPr>
              <a:t>یک مدار نمونه برای راه اندازی مقاومتی موتور </a:t>
            </a:r>
            <a:r>
              <a:rPr lang="en-US" sz="2400" dirty="0" smtClean="0">
                <a:cs typeface=" Mitra" pitchFamily="2" charset="-78"/>
              </a:rPr>
              <a:t>DC</a:t>
            </a:r>
            <a:endParaRPr lang="en-US" sz="2400" dirty="0">
              <a:cs typeface=" Mitra" pitchFamily="2" charset="-78"/>
            </a:endParaRPr>
          </a:p>
        </p:txBody>
      </p:sp>
      <p:sp>
        <p:nvSpPr>
          <p:cNvPr id="6" name="Slide Number Placeholder 5"/>
          <p:cNvSpPr>
            <a:spLocks noGrp="1"/>
          </p:cNvSpPr>
          <p:nvPr>
            <p:ph type="sldNum" sz="quarter" idx="12"/>
          </p:nvPr>
        </p:nvSpPr>
        <p:spPr/>
        <p:txBody>
          <a:bodyPr/>
          <a:lstStyle/>
          <a:p>
            <a:fld id="{26C40EB0-BFDA-4E69-8FC8-EF9E8977B4B5}" type="slidenum">
              <a:rPr lang="en-US" smtClean="0"/>
              <a:pPr/>
              <a:t>16</a:t>
            </a:fld>
            <a:endParaRPr lang="en-US"/>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5486400" cy="715962"/>
          </a:xfrm>
        </p:spPr>
        <p:txBody>
          <a:bodyPr>
            <a:normAutofit/>
          </a:bodyPr>
          <a:lstStyle/>
          <a:p>
            <a:pPr algn="r" rtl="1"/>
            <a:r>
              <a:rPr lang="fa-IR" sz="3600" dirty="0" smtClean="0">
                <a:cs typeface="B Titr" pitchFamily="2" charset="-78"/>
              </a:rPr>
              <a:t>کنترل جریان راه اندازی</a:t>
            </a:r>
            <a:endParaRPr lang="en-US" sz="3600" dirty="0">
              <a:cs typeface="B Titr" pitchFamily="2" charset="-78"/>
            </a:endParaRPr>
          </a:p>
        </p:txBody>
      </p:sp>
      <p:sp>
        <p:nvSpPr>
          <p:cNvPr id="7" name="Content Placeholder 6"/>
          <p:cNvSpPr>
            <a:spLocks noGrp="1"/>
          </p:cNvSpPr>
          <p:nvPr>
            <p:ph idx="1"/>
          </p:nvPr>
        </p:nvSpPr>
        <p:spPr>
          <a:xfrm>
            <a:off x="609600" y="1219200"/>
            <a:ext cx="8305800" cy="4953000"/>
          </a:xfrm>
        </p:spPr>
        <p:txBody>
          <a:bodyPr>
            <a:normAutofit/>
          </a:bodyPr>
          <a:lstStyle/>
          <a:p>
            <a:pPr algn="r"/>
            <a:r>
              <a:rPr lang="fa-IR" dirty="0" smtClean="0">
                <a:cs typeface="B Mitra" pitchFamily="2" charset="-78"/>
                <a:sym typeface="Symbol" pitchFamily="18" charset="2"/>
              </a:rPr>
              <a:t>ب- کنترل جریان راه اندازی با کاهش ولتاژ ترمینال در هنگام راه اندازی</a:t>
            </a:r>
          </a:p>
          <a:p>
            <a:endParaRPr lang="fa-IR" dirty="0" smtClean="0"/>
          </a:p>
          <a:p>
            <a:endParaRPr lang="fa-IR" dirty="0" smtClean="0"/>
          </a:p>
          <a:p>
            <a:pPr algn="r" rtl="1">
              <a:buNone/>
            </a:pPr>
            <a:r>
              <a:rPr lang="fa-IR" sz="2400" dirty="0" smtClean="0">
                <a:cs typeface="B Mitra" pitchFamily="2" charset="-78"/>
              </a:rPr>
              <a:t>در هنگام راه اندازی  </a:t>
            </a:r>
            <a:r>
              <a:rPr lang="en-US" sz="2400" dirty="0" smtClean="0">
                <a:cs typeface="B Mitra" pitchFamily="2" charset="-78"/>
              </a:rPr>
              <a:t>Ea=0</a:t>
            </a:r>
          </a:p>
          <a:p>
            <a:pPr algn="r" rtl="1">
              <a:buNone/>
            </a:pPr>
            <a:endParaRPr lang="en-US" dirty="0" smtClean="0"/>
          </a:p>
          <a:p>
            <a:pPr algn="r" rtl="1">
              <a:buNone/>
            </a:pPr>
            <a:endParaRPr lang="en-US" dirty="0" smtClean="0"/>
          </a:p>
          <a:p>
            <a:pPr algn="r" rtl="1">
              <a:buNone/>
            </a:pPr>
            <a:endParaRPr lang="en-US" dirty="0" smtClean="0"/>
          </a:p>
          <a:p>
            <a:pPr algn="just" rtl="1">
              <a:buNone/>
            </a:pPr>
            <a:r>
              <a:rPr lang="fa-IR" sz="2400" dirty="0" smtClean="0">
                <a:cs typeface="B Mitra" pitchFamily="2" charset="-78"/>
              </a:rPr>
              <a:t>در هنگام راه اندازی میتوان ولتاژ موتور را بتدریج افزایش داد جریان آرمیچر محدود گردد این</a:t>
            </a:r>
          </a:p>
          <a:p>
            <a:pPr algn="just" rtl="1">
              <a:buNone/>
            </a:pPr>
            <a:r>
              <a:rPr lang="fa-IR" sz="2400" dirty="0" smtClean="0">
                <a:cs typeface="B Mitra" pitchFamily="2" charset="-78"/>
              </a:rPr>
              <a:t> کاری است که در درایوها و سافت استارترها انجام میدهند. </a:t>
            </a:r>
            <a:endParaRPr lang="en-US" dirty="0" smtClean="0">
              <a:cs typeface="B Mitra" pitchFamily="2" charset="-78"/>
            </a:endParaRPr>
          </a:p>
          <a:p>
            <a:pPr algn="r" rtl="1">
              <a:buNone/>
            </a:pPr>
            <a:endParaRPr lang="en-US" dirty="0" smtClean="0"/>
          </a:p>
          <a:p>
            <a:pPr algn="r" rtl="1">
              <a:buNone/>
            </a:pPr>
            <a:endParaRPr lang="en-US" dirty="0"/>
          </a:p>
        </p:txBody>
      </p:sp>
      <p:sp>
        <p:nvSpPr>
          <p:cNvPr id="102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67000" y="1981200"/>
            <a:ext cx="1495425" cy="619125"/>
          </a:xfrm>
          <a:prstGeom prst="rect">
            <a:avLst/>
          </a:prstGeom>
          <a:solidFill>
            <a:schemeClr val="tx1"/>
          </a:solidFill>
          <a:ln>
            <a:solidFill>
              <a:schemeClr val="tx1"/>
            </a:solidFill>
          </a:ln>
        </p:spPr>
      </p:pic>
      <p:sp>
        <p:nvSpPr>
          <p:cNvPr id="102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6"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71800" y="3724275"/>
            <a:ext cx="885825" cy="619125"/>
          </a:xfrm>
          <a:prstGeom prst="rect">
            <a:avLst/>
          </a:prstGeom>
          <a:solidFill>
            <a:schemeClr val="tx1"/>
          </a:solidFill>
        </p:spPr>
      </p:pic>
      <p:sp>
        <p:nvSpPr>
          <p:cNvPr id="8" name="Slide Number Placeholder 7"/>
          <p:cNvSpPr>
            <a:spLocks noGrp="1"/>
          </p:cNvSpPr>
          <p:nvPr>
            <p:ph type="sldNum" sz="quarter" idx="12"/>
          </p:nvPr>
        </p:nvSpPr>
        <p:spPr/>
        <p:txBody>
          <a:bodyPr/>
          <a:lstStyle/>
          <a:p>
            <a:fld id="{26C40EB0-BFDA-4E69-8FC8-EF9E8977B4B5}" type="slidenum">
              <a:rPr lang="en-US" smtClean="0"/>
              <a:pPr/>
              <a:t>17</a:t>
            </a:fld>
            <a:endParaRPr lang="en-US"/>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467600" cy="715962"/>
          </a:xfrm>
        </p:spPr>
        <p:txBody>
          <a:bodyPr>
            <a:normAutofit/>
          </a:bodyPr>
          <a:lstStyle/>
          <a:p>
            <a:pPr algn="r" rtl="1"/>
            <a:r>
              <a:rPr lang="fa-IR" sz="3600" dirty="0" smtClean="0">
                <a:cs typeface="B Titr" pitchFamily="2" charset="-78"/>
              </a:rPr>
              <a:t>تغییر جهت دور در موتورهای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95400"/>
            <a:ext cx="8534400" cy="4873752"/>
          </a:xfrm>
        </p:spPr>
        <p:txBody>
          <a:bodyPr/>
          <a:lstStyle/>
          <a:p>
            <a:pPr algn="r">
              <a:buNone/>
            </a:pPr>
            <a:r>
              <a:rPr lang="fa-IR" dirty="0" smtClean="0">
                <a:cs typeface="B Mitra" pitchFamily="2" charset="-78"/>
              </a:rPr>
              <a:t>طبق قانون دست چپ در مورد موتورها جهت نیروی وارده را تعیین میکنیم.</a:t>
            </a:r>
          </a:p>
          <a:p>
            <a:pPr algn="r">
              <a:buNone/>
            </a:pPr>
            <a:r>
              <a:rPr lang="fa-IR" dirty="0" smtClean="0">
                <a:cs typeface="B Mitra" pitchFamily="2" charset="-78"/>
              </a:rPr>
              <a:t> </a:t>
            </a:r>
            <a:endParaRPr lang="en-US" dirty="0">
              <a:cs typeface="B Mitra" pitchFamily="2" charset="-78"/>
            </a:endParaRPr>
          </a:p>
        </p:txBody>
      </p:sp>
      <p:pic>
        <p:nvPicPr>
          <p:cNvPr id="5" name="Picture 4" descr="left-hand-rule.jpg"/>
          <p:cNvPicPr>
            <a:picLocks noChangeAspect="1"/>
          </p:cNvPicPr>
          <p:nvPr/>
        </p:nvPicPr>
        <p:blipFill>
          <a:blip r:embed="rId2"/>
          <a:stretch>
            <a:fillRect/>
          </a:stretch>
        </p:blipFill>
        <p:spPr>
          <a:xfrm>
            <a:off x="152400" y="2051135"/>
            <a:ext cx="6172200" cy="4730665"/>
          </a:xfrm>
          <a:prstGeom prst="rect">
            <a:avLst/>
          </a:prstGeom>
        </p:spPr>
      </p:pic>
      <p:sp>
        <p:nvSpPr>
          <p:cNvPr id="6" name="TextBox 5"/>
          <p:cNvSpPr txBox="1"/>
          <p:nvPr/>
        </p:nvSpPr>
        <p:spPr>
          <a:xfrm>
            <a:off x="6248400" y="1941493"/>
            <a:ext cx="2699905" cy="954107"/>
          </a:xfrm>
          <a:prstGeom prst="rect">
            <a:avLst/>
          </a:prstGeom>
          <a:noFill/>
        </p:spPr>
        <p:txBody>
          <a:bodyPr wrap="none" rtlCol="0">
            <a:spAutoFit/>
          </a:bodyPr>
          <a:lstStyle/>
          <a:p>
            <a:pPr algn="r"/>
            <a:r>
              <a:rPr lang="fa-IR" sz="2800" dirty="0" smtClean="0">
                <a:cs typeface="B Mitra" pitchFamily="2" charset="-78"/>
              </a:rPr>
              <a:t>تغییر جهت میدان</a:t>
            </a:r>
          </a:p>
          <a:p>
            <a:pPr algn="r" rtl="1"/>
            <a:r>
              <a:rPr lang="fa-IR" sz="2800" dirty="0" smtClean="0">
                <a:cs typeface="B Mitra" pitchFamily="2" charset="-78"/>
              </a:rPr>
              <a:t>تغییر جهت جریان آرمیچر</a:t>
            </a:r>
            <a:endParaRPr lang="en-US" sz="2800" dirty="0">
              <a:cs typeface="B Mitra" pitchFamily="2" charset="-78"/>
            </a:endParaRPr>
          </a:p>
        </p:txBody>
      </p:sp>
      <p:sp>
        <p:nvSpPr>
          <p:cNvPr id="7" name="TextBox 6"/>
          <p:cNvSpPr txBox="1"/>
          <p:nvPr/>
        </p:nvSpPr>
        <p:spPr>
          <a:xfrm>
            <a:off x="2209800" y="2052935"/>
            <a:ext cx="2133600" cy="461665"/>
          </a:xfrm>
          <a:prstGeom prst="rect">
            <a:avLst/>
          </a:prstGeom>
          <a:solidFill>
            <a:schemeClr val="bg1"/>
          </a:solidFill>
        </p:spPr>
        <p:txBody>
          <a:bodyPr wrap="square" rtlCol="0">
            <a:spAutoFit/>
          </a:bodyPr>
          <a:lstStyle/>
          <a:p>
            <a:pPr algn="ctr"/>
            <a:r>
              <a:rPr lang="fa-IR" sz="2400" b="1" dirty="0" smtClean="0">
                <a:solidFill>
                  <a:schemeClr val="accent1">
                    <a:lumMod val="75000"/>
                  </a:schemeClr>
                </a:solidFill>
                <a:cs typeface=" Mitra" pitchFamily="2" charset="-78"/>
              </a:rPr>
              <a:t>قانون دست چپ</a:t>
            </a:r>
            <a:endParaRPr lang="en-US" sz="2400" b="1" dirty="0">
              <a:solidFill>
                <a:schemeClr val="accent1">
                  <a:lumMod val="75000"/>
                </a:schemeClr>
              </a:solidFill>
              <a:cs typeface=" Mitra" pitchFamily="2" charset="-78"/>
            </a:endParaRPr>
          </a:p>
        </p:txBody>
      </p:sp>
      <p:sp>
        <p:nvSpPr>
          <p:cNvPr id="8" name="TextBox 7"/>
          <p:cNvSpPr txBox="1"/>
          <p:nvPr/>
        </p:nvSpPr>
        <p:spPr>
          <a:xfrm>
            <a:off x="2590800" y="2555557"/>
            <a:ext cx="1295400" cy="492443"/>
          </a:xfrm>
          <a:prstGeom prst="rect">
            <a:avLst/>
          </a:prstGeom>
          <a:solidFill>
            <a:srgbClr val="FFFFFF"/>
          </a:solidFill>
        </p:spPr>
        <p:txBody>
          <a:bodyPr wrap="square" tIns="91440" bIns="91440" rtlCol="0">
            <a:spAutoFit/>
          </a:bodyPr>
          <a:lstStyle/>
          <a:p>
            <a:pPr algn="ctr"/>
            <a:r>
              <a:rPr lang="fa-IR" sz="2000" dirty="0" smtClean="0">
                <a:solidFill>
                  <a:schemeClr val="bg1"/>
                </a:solidFill>
                <a:cs typeface=" Mitra" pitchFamily="2" charset="-78"/>
              </a:rPr>
              <a:t>جهت نیرو</a:t>
            </a:r>
            <a:endParaRPr lang="en-US" sz="2000" dirty="0">
              <a:solidFill>
                <a:schemeClr val="bg1"/>
              </a:solidFill>
              <a:cs typeface=" Mitra" pitchFamily="2" charset="-78"/>
            </a:endParaRPr>
          </a:p>
        </p:txBody>
      </p:sp>
      <p:sp>
        <p:nvSpPr>
          <p:cNvPr id="9" name="TextBox 8"/>
          <p:cNvSpPr txBox="1"/>
          <p:nvPr/>
        </p:nvSpPr>
        <p:spPr>
          <a:xfrm>
            <a:off x="4953000" y="4953000"/>
            <a:ext cx="1371600" cy="738664"/>
          </a:xfrm>
          <a:prstGeom prst="rect">
            <a:avLst/>
          </a:prstGeom>
          <a:solidFill>
            <a:srgbClr val="FFFFFF"/>
          </a:solidFill>
        </p:spPr>
        <p:txBody>
          <a:bodyPr wrap="square" tIns="91440" bIns="91440" rtlCol="0">
            <a:spAutoFit/>
          </a:bodyPr>
          <a:lstStyle/>
          <a:p>
            <a:pPr algn="ctr"/>
            <a:r>
              <a:rPr lang="fa-IR" dirty="0" smtClean="0">
                <a:solidFill>
                  <a:schemeClr val="bg1"/>
                </a:solidFill>
                <a:cs typeface=" Mitra" pitchFamily="2" charset="-78"/>
              </a:rPr>
              <a:t>میدان مغناطیسی</a:t>
            </a:r>
            <a:endParaRPr lang="en-US" dirty="0">
              <a:solidFill>
                <a:schemeClr val="bg1"/>
              </a:solidFill>
              <a:cs typeface=" Mitra" pitchFamily="2" charset="-78"/>
            </a:endParaRPr>
          </a:p>
        </p:txBody>
      </p:sp>
      <p:sp>
        <p:nvSpPr>
          <p:cNvPr id="10" name="TextBox 9"/>
          <p:cNvSpPr txBox="1"/>
          <p:nvPr/>
        </p:nvSpPr>
        <p:spPr>
          <a:xfrm>
            <a:off x="4876800" y="6248400"/>
            <a:ext cx="1295400" cy="492443"/>
          </a:xfrm>
          <a:prstGeom prst="rect">
            <a:avLst/>
          </a:prstGeom>
          <a:solidFill>
            <a:srgbClr val="FFFFFF"/>
          </a:solidFill>
        </p:spPr>
        <p:txBody>
          <a:bodyPr wrap="square" tIns="91440" bIns="91440" rtlCol="0">
            <a:spAutoFit/>
          </a:bodyPr>
          <a:lstStyle/>
          <a:p>
            <a:pPr algn="ctr"/>
            <a:r>
              <a:rPr lang="fa-IR" sz="2000" dirty="0" smtClean="0">
                <a:solidFill>
                  <a:schemeClr val="bg1"/>
                </a:solidFill>
                <a:cs typeface=" Mitra" pitchFamily="2" charset="-78"/>
              </a:rPr>
              <a:t>جهت جریان</a:t>
            </a:r>
            <a:endParaRPr lang="en-US" sz="2000" dirty="0">
              <a:solidFill>
                <a:schemeClr val="bg1"/>
              </a:solidFill>
              <a:cs typeface=" Mitra" pitchFamily="2" charset="-78"/>
            </a:endParaRPr>
          </a:p>
        </p:txBody>
      </p:sp>
      <p:sp>
        <p:nvSpPr>
          <p:cNvPr id="11" name="Slide Number Placeholder 10"/>
          <p:cNvSpPr>
            <a:spLocks noGrp="1"/>
          </p:cNvSpPr>
          <p:nvPr>
            <p:ph type="sldNum" sz="quarter" idx="12"/>
          </p:nvPr>
        </p:nvSpPr>
        <p:spPr/>
        <p:txBody>
          <a:bodyPr/>
          <a:lstStyle/>
          <a:p>
            <a:fld id="{26C40EB0-BFDA-4E69-8FC8-EF9E8977B4B5}" type="slidenum">
              <a:rPr lang="en-US" smtClean="0"/>
              <a:pPr/>
              <a:t>18</a:t>
            </a:fld>
            <a:endParaRPr lang="en-US"/>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67600" cy="563562"/>
          </a:xfrm>
        </p:spPr>
        <p:txBody>
          <a:bodyPr>
            <a:normAutofit fontScale="90000"/>
          </a:bodyPr>
          <a:lstStyle/>
          <a:p>
            <a:pPr algn="r" rtl="1"/>
            <a:r>
              <a:rPr lang="fa-IR" sz="4000" dirty="0" smtClean="0">
                <a:cs typeface="B Titr" pitchFamily="2" charset="-78"/>
              </a:rPr>
              <a:t>پدیده</a:t>
            </a:r>
            <a:r>
              <a:rPr lang="fa-IR" dirty="0" smtClean="0">
                <a:cs typeface="B Titr" pitchFamily="2" charset="-78"/>
              </a:rPr>
              <a:t> کموتاسیون</a:t>
            </a:r>
            <a:endParaRPr lang="en-US" dirty="0">
              <a:cs typeface="B Titr" pitchFamily="2" charset="-78"/>
            </a:endParaRPr>
          </a:p>
        </p:txBody>
      </p:sp>
      <p:sp>
        <p:nvSpPr>
          <p:cNvPr id="4" name="TextBox 2"/>
          <p:cNvSpPr txBox="1">
            <a:spLocks noChangeArrowheads="1"/>
          </p:cNvSpPr>
          <p:nvPr/>
        </p:nvSpPr>
        <p:spPr bwMode="auto">
          <a:xfrm>
            <a:off x="152400" y="1143001"/>
            <a:ext cx="8763000" cy="1138773"/>
          </a:xfrm>
          <a:prstGeom prst="rect">
            <a:avLst/>
          </a:prstGeom>
          <a:noFill/>
          <a:ln w="9525">
            <a:noFill/>
            <a:miter lim="800000"/>
            <a:headEnd/>
            <a:tailEnd/>
          </a:ln>
        </p:spPr>
        <p:txBody>
          <a:bodyPr wrap="square">
            <a:spAutoFit/>
          </a:bodyPr>
          <a:lstStyle/>
          <a:p>
            <a:pPr algn="r" rtl="1"/>
            <a:r>
              <a:rPr lang="fa-IR" sz="2400" dirty="0" smtClean="0">
                <a:cs typeface="B Mitra" pitchFamily="2" charset="-78"/>
              </a:rPr>
              <a:t>کموتاسیون فرآیند تبدیل ولتاژ و جریانهای </a:t>
            </a:r>
            <a:r>
              <a:rPr lang="en-US" sz="2400" dirty="0" smtClean="0">
                <a:cs typeface="B Mitra" pitchFamily="2" charset="-78"/>
              </a:rPr>
              <a:t>AC</a:t>
            </a:r>
            <a:r>
              <a:rPr lang="fa-IR" sz="2400" dirty="0" smtClean="0">
                <a:cs typeface="B Mitra" pitchFamily="2" charset="-78"/>
              </a:rPr>
              <a:t> ماشین در روتور به ولتاژ و جریان </a:t>
            </a:r>
            <a:r>
              <a:rPr lang="en-US" sz="2400" dirty="0" smtClean="0">
                <a:cs typeface="B Mitra" pitchFamily="2" charset="-78"/>
              </a:rPr>
              <a:t>DC</a:t>
            </a:r>
            <a:r>
              <a:rPr lang="fa-IR" sz="2400" dirty="0" smtClean="0">
                <a:cs typeface="B Mitra" pitchFamily="2" charset="-78"/>
              </a:rPr>
              <a:t> در ترمینال است.</a:t>
            </a:r>
          </a:p>
          <a:p>
            <a:pPr algn="r" rtl="1"/>
            <a:endParaRPr lang="en-US" sz="2000" dirty="0"/>
          </a:p>
        </p:txBody>
      </p:sp>
      <p:pic>
        <p:nvPicPr>
          <p:cNvPr id="5" name="Picture 2"/>
          <p:cNvPicPr>
            <a:picLocks noChangeAspect="1" noChangeArrowheads="1"/>
          </p:cNvPicPr>
          <p:nvPr/>
        </p:nvPicPr>
        <p:blipFill>
          <a:blip r:embed="rId2">
            <a:lum bright="10000"/>
          </a:blip>
          <a:srcRect/>
          <a:stretch>
            <a:fillRect/>
          </a:stretch>
        </p:blipFill>
        <p:spPr bwMode="auto">
          <a:xfrm>
            <a:off x="330200" y="1676400"/>
            <a:ext cx="6908800" cy="5181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6C40EB0-BFDA-4E69-8FC8-EF9E8977B4B5}" type="slidenum">
              <a:rPr lang="en-US" smtClean="0"/>
              <a:pPr/>
              <a:t>19</a:t>
            </a:fld>
            <a:endParaRPr lang="en-US"/>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183880" cy="914400"/>
          </a:xfrm>
        </p:spPr>
        <p:txBody>
          <a:bodyPr>
            <a:normAutofit/>
          </a:bodyPr>
          <a:lstStyle/>
          <a:p>
            <a:pPr algn="r" rtl="1"/>
            <a:r>
              <a:rPr lang="fa-IR" sz="3600" dirty="0" smtClean="0">
                <a:cs typeface="B Titr" pitchFamily="2" charset="-78"/>
              </a:rPr>
              <a:t>فهرست</a:t>
            </a:r>
            <a:r>
              <a:rPr lang="en-US" sz="3600" dirty="0" smtClean="0">
                <a:cs typeface="B Titr" pitchFamily="2" charset="-78"/>
              </a:rPr>
              <a:t> </a:t>
            </a:r>
            <a:r>
              <a:rPr lang="fa-IR" sz="3600" dirty="0" smtClean="0">
                <a:cs typeface="B Titr" pitchFamily="2" charset="-78"/>
              </a:rPr>
              <a:t>مطالب</a:t>
            </a:r>
            <a:endParaRPr lang="en-US" sz="3600" dirty="0">
              <a:cs typeface="B Titr" pitchFamily="2" charset="-78"/>
            </a:endParaRPr>
          </a:p>
        </p:txBody>
      </p:sp>
      <p:sp>
        <p:nvSpPr>
          <p:cNvPr id="3" name="Content Placeholder 2"/>
          <p:cNvSpPr>
            <a:spLocks noGrp="1"/>
          </p:cNvSpPr>
          <p:nvPr>
            <p:ph idx="1"/>
          </p:nvPr>
        </p:nvSpPr>
        <p:spPr>
          <a:xfrm>
            <a:off x="731520" y="1295400"/>
            <a:ext cx="8183880" cy="4953000"/>
          </a:xfrm>
        </p:spPr>
        <p:txBody>
          <a:bodyPr>
            <a:normAutofit fontScale="92500" lnSpcReduction="20000"/>
          </a:bodyPr>
          <a:lstStyle/>
          <a:p>
            <a:pPr algn="r" rtl="1">
              <a:lnSpc>
                <a:spcPct val="120000"/>
              </a:lnSpc>
              <a:buFont typeface="Wingdings" pitchFamily="2" charset="2"/>
              <a:buChar char="§"/>
            </a:pPr>
            <a:r>
              <a:rPr lang="fa-IR" sz="2400" dirty="0" smtClean="0">
                <a:cs typeface="B Mitra" pitchFamily="2" charset="-78"/>
              </a:rPr>
              <a:t>مقدمه</a:t>
            </a:r>
          </a:p>
          <a:p>
            <a:pPr algn="r" rtl="1">
              <a:lnSpc>
                <a:spcPct val="120000"/>
              </a:lnSpc>
              <a:buFont typeface="Wingdings" pitchFamily="2" charset="2"/>
              <a:buChar char="§"/>
            </a:pPr>
            <a:r>
              <a:rPr lang="fa-IR" sz="2400" dirty="0" smtClean="0">
                <a:cs typeface="B Mitra" pitchFamily="2" charset="-78"/>
              </a:rPr>
              <a:t>ساختمان ماشینهای </a:t>
            </a:r>
            <a:r>
              <a:rPr lang="en-US" sz="2400" dirty="0" smtClean="0">
                <a:cs typeface="B Mitra" pitchFamily="2" charset="-78"/>
              </a:rPr>
              <a:t>DC</a:t>
            </a:r>
          </a:p>
          <a:p>
            <a:pPr algn="r" rtl="1">
              <a:lnSpc>
                <a:spcPct val="120000"/>
              </a:lnSpc>
              <a:buFont typeface="Wingdings" pitchFamily="2" charset="2"/>
              <a:buChar char="§"/>
            </a:pPr>
            <a:r>
              <a:rPr lang="fa-IR" sz="2400" dirty="0" smtClean="0">
                <a:cs typeface="B Mitra" pitchFamily="2" charset="-78"/>
              </a:rPr>
              <a:t>اصول کار یک موتور </a:t>
            </a:r>
            <a:r>
              <a:rPr lang="en-US" sz="2400" dirty="0" smtClean="0">
                <a:cs typeface="B Mitra" pitchFamily="2" charset="-78"/>
              </a:rPr>
              <a:t>DC</a:t>
            </a:r>
            <a:endParaRPr lang="fa-IR" sz="2400" dirty="0" smtClean="0">
              <a:cs typeface="B Mitra" pitchFamily="2" charset="-78"/>
            </a:endParaRPr>
          </a:p>
          <a:p>
            <a:pPr algn="r" rtl="1">
              <a:lnSpc>
                <a:spcPct val="120000"/>
              </a:lnSpc>
              <a:buFont typeface="Wingdings" pitchFamily="2" charset="2"/>
              <a:buChar char="§"/>
            </a:pPr>
            <a:r>
              <a:rPr lang="fa-IR" sz="2400" dirty="0" smtClean="0">
                <a:cs typeface="B Mitra" pitchFamily="2" charset="-78"/>
              </a:rPr>
              <a:t>روابط نیرو و گشتاور در موتورهای </a:t>
            </a:r>
            <a:r>
              <a:rPr lang="en-US" sz="2400" dirty="0" smtClean="0">
                <a:cs typeface="B Mitra" pitchFamily="2" charset="-78"/>
              </a:rPr>
              <a:t>DC</a:t>
            </a:r>
          </a:p>
          <a:p>
            <a:pPr algn="r" rtl="1">
              <a:lnSpc>
                <a:spcPct val="120000"/>
              </a:lnSpc>
              <a:buFont typeface="Wingdings" pitchFamily="2" charset="2"/>
              <a:buChar char="§"/>
            </a:pPr>
            <a:r>
              <a:rPr lang="fa-IR" sz="2400" dirty="0" smtClean="0">
                <a:cs typeface="B Mitra" pitchFamily="2" charset="-78"/>
              </a:rPr>
              <a:t>حفاظت موتورهای </a:t>
            </a:r>
            <a:r>
              <a:rPr lang="en-US" sz="2400" dirty="0" smtClean="0">
                <a:cs typeface="B Mitra" pitchFamily="2" charset="-78"/>
              </a:rPr>
              <a:t>DC</a:t>
            </a:r>
          </a:p>
          <a:p>
            <a:pPr algn="r" rtl="1">
              <a:lnSpc>
                <a:spcPct val="120000"/>
              </a:lnSpc>
              <a:buFont typeface="Wingdings" pitchFamily="2" charset="2"/>
              <a:buChar char="§"/>
            </a:pPr>
            <a:r>
              <a:rPr lang="fa-IR" sz="2400" dirty="0" smtClean="0">
                <a:cs typeface="B Mitra" pitchFamily="2" charset="-78"/>
              </a:rPr>
              <a:t>راه اندازی موتور </a:t>
            </a:r>
            <a:r>
              <a:rPr lang="en-US" sz="2400" dirty="0" smtClean="0">
                <a:cs typeface="B Mitra" pitchFamily="2" charset="-78"/>
              </a:rPr>
              <a:t>DC</a:t>
            </a:r>
          </a:p>
          <a:p>
            <a:pPr algn="r" rtl="1">
              <a:lnSpc>
                <a:spcPct val="120000"/>
              </a:lnSpc>
              <a:buFont typeface="Wingdings" pitchFamily="2" charset="2"/>
              <a:buChar char="§"/>
            </a:pPr>
            <a:r>
              <a:rPr lang="fa-IR" sz="2400" dirty="0" smtClean="0">
                <a:cs typeface="B Mitra" pitchFamily="2" charset="-78"/>
              </a:rPr>
              <a:t>تغییر جهت دوران در موتورهای </a:t>
            </a:r>
            <a:r>
              <a:rPr lang="en-US" sz="2400" dirty="0" smtClean="0">
                <a:cs typeface="B Mitra" pitchFamily="2" charset="-78"/>
              </a:rPr>
              <a:t>DC</a:t>
            </a:r>
          </a:p>
          <a:p>
            <a:pPr algn="r" rtl="1">
              <a:lnSpc>
                <a:spcPct val="120000"/>
              </a:lnSpc>
              <a:buFont typeface="Wingdings" pitchFamily="2" charset="2"/>
              <a:buChar char="§"/>
            </a:pPr>
            <a:r>
              <a:rPr lang="fa-IR" sz="2400" dirty="0" smtClean="0">
                <a:cs typeface="B Mitra" pitchFamily="2" charset="-78"/>
              </a:rPr>
              <a:t>پدیده کموتاسیون و مشکلات مرتبط با آن</a:t>
            </a:r>
            <a:endParaRPr lang="en-US" sz="2400" dirty="0" smtClean="0">
              <a:cs typeface="B Mitra" pitchFamily="2" charset="-78"/>
            </a:endParaRPr>
          </a:p>
          <a:p>
            <a:pPr algn="r" rtl="1">
              <a:lnSpc>
                <a:spcPct val="120000"/>
              </a:lnSpc>
              <a:buFont typeface="Wingdings" pitchFamily="2" charset="2"/>
              <a:buChar char="§"/>
            </a:pPr>
            <a:r>
              <a:rPr lang="fa-IR" dirty="0" smtClean="0">
                <a:cs typeface="B Mitra" pitchFamily="2" charset="-78"/>
              </a:rPr>
              <a:t>کنترل سرعت موتور </a:t>
            </a:r>
            <a:r>
              <a:rPr lang="en-US" dirty="0" smtClean="0">
                <a:cs typeface="B Mitra" pitchFamily="2" charset="-78"/>
              </a:rPr>
              <a:t>DC</a:t>
            </a:r>
            <a:r>
              <a:rPr lang="fa-IR" dirty="0" smtClean="0">
                <a:cs typeface="B Mitra" pitchFamily="2" charset="-78"/>
              </a:rPr>
              <a:t> </a:t>
            </a:r>
          </a:p>
          <a:p>
            <a:pPr algn="r" rtl="1">
              <a:lnSpc>
                <a:spcPct val="120000"/>
              </a:lnSpc>
              <a:buFont typeface="Wingdings" pitchFamily="2" charset="2"/>
              <a:buChar char="§"/>
            </a:pPr>
            <a:r>
              <a:rPr lang="fa-IR" dirty="0" smtClean="0">
                <a:cs typeface="B Mitra" pitchFamily="2" charset="-78"/>
              </a:rPr>
              <a:t>انواع موتورهای </a:t>
            </a:r>
            <a:r>
              <a:rPr lang="en-US" dirty="0" smtClean="0">
                <a:cs typeface="B Mitra" pitchFamily="2" charset="-78"/>
              </a:rPr>
              <a:t>DC</a:t>
            </a:r>
            <a:r>
              <a:rPr lang="fa-IR" dirty="0" smtClean="0">
                <a:cs typeface="B Mitra" pitchFamily="2" charset="-78"/>
              </a:rPr>
              <a:t> </a:t>
            </a:r>
          </a:p>
          <a:p>
            <a:pPr algn="r" rtl="1">
              <a:lnSpc>
                <a:spcPct val="120000"/>
              </a:lnSpc>
              <a:buFont typeface="Wingdings" pitchFamily="2" charset="2"/>
              <a:buChar char="§"/>
            </a:pPr>
            <a:r>
              <a:rPr lang="fa-IR" dirty="0" smtClean="0">
                <a:cs typeface="B Mitra" pitchFamily="2" charset="-78"/>
              </a:rPr>
              <a:t>موتورهای اونیورسال</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26C40EB0-BFDA-4E69-8FC8-EF9E8977B4B5}" type="slidenum">
              <a:rPr lang="en-US" smtClean="0"/>
              <a:pPr/>
              <a:t>2</a:t>
            </a:fld>
            <a:endParaRPr lang="en-US"/>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82000" cy="1143000"/>
          </a:xfrm>
        </p:spPr>
        <p:txBody>
          <a:bodyPr>
            <a:normAutofit/>
          </a:bodyPr>
          <a:lstStyle/>
          <a:p>
            <a:pPr algn="r" rtl="1"/>
            <a:r>
              <a:rPr lang="fa-IR" sz="3600" dirty="0" smtClean="0">
                <a:cs typeface="B Titr" pitchFamily="2" charset="-78"/>
              </a:rPr>
              <a:t>مشکلات مرتبط با پدیده کموتاسیون</a:t>
            </a:r>
            <a:endParaRPr lang="en-US" sz="3600" dirty="0">
              <a:cs typeface="B Titr" pitchFamily="2" charset="-78"/>
            </a:endParaRPr>
          </a:p>
        </p:txBody>
      </p:sp>
      <p:pic>
        <p:nvPicPr>
          <p:cNvPr id="6" name="Picture 3" descr="f8-11a.jpg"/>
          <p:cNvPicPr>
            <a:picLocks noChangeAspect="1"/>
          </p:cNvPicPr>
          <p:nvPr/>
        </p:nvPicPr>
        <p:blipFill>
          <a:blip r:embed="rId2">
            <a:lum contrast="10000"/>
          </a:blip>
          <a:srcRect/>
          <a:stretch>
            <a:fillRect/>
          </a:stretch>
        </p:blipFill>
        <p:spPr bwMode="auto">
          <a:xfrm>
            <a:off x="762000" y="1338262"/>
            <a:ext cx="2895600" cy="1709738"/>
          </a:xfrm>
          <a:prstGeom prst="rect">
            <a:avLst/>
          </a:prstGeom>
          <a:noFill/>
          <a:ln w="9525">
            <a:noFill/>
            <a:miter lim="800000"/>
            <a:headEnd/>
            <a:tailEnd/>
          </a:ln>
        </p:spPr>
      </p:pic>
      <p:pic>
        <p:nvPicPr>
          <p:cNvPr id="7" name="Picture 4" descr="f8-11b.jpg"/>
          <p:cNvPicPr>
            <a:picLocks noChangeAspect="1"/>
          </p:cNvPicPr>
          <p:nvPr/>
        </p:nvPicPr>
        <p:blipFill>
          <a:blip r:embed="rId3">
            <a:lum contrast="10000"/>
          </a:blip>
          <a:srcRect/>
          <a:stretch>
            <a:fillRect/>
          </a:stretch>
        </p:blipFill>
        <p:spPr bwMode="auto">
          <a:xfrm>
            <a:off x="685800" y="3189287"/>
            <a:ext cx="2895600" cy="1535113"/>
          </a:xfrm>
          <a:prstGeom prst="rect">
            <a:avLst/>
          </a:prstGeom>
          <a:noFill/>
          <a:ln w="9525">
            <a:noFill/>
            <a:miter lim="800000"/>
            <a:headEnd/>
            <a:tailEnd/>
          </a:ln>
        </p:spPr>
      </p:pic>
      <p:pic>
        <p:nvPicPr>
          <p:cNvPr id="8" name="Picture 5" descr="f8-11c.jpg"/>
          <p:cNvPicPr>
            <a:picLocks noChangeAspect="1"/>
          </p:cNvPicPr>
          <p:nvPr/>
        </p:nvPicPr>
        <p:blipFill>
          <a:blip r:embed="rId4">
            <a:lum contrast="10000"/>
          </a:blip>
          <a:srcRect/>
          <a:stretch>
            <a:fillRect/>
          </a:stretch>
        </p:blipFill>
        <p:spPr bwMode="auto">
          <a:xfrm>
            <a:off x="685800" y="4724400"/>
            <a:ext cx="2895600" cy="1660525"/>
          </a:xfrm>
          <a:prstGeom prst="rect">
            <a:avLst/>
          </a:prstGeom>
          <a:noFill/>
          <a:ln w="9525">
            <a:noFill/>
            <a:miter lim="800000"/>
            <a:headEnd/>
            <a:tailEnd/>
          </a:ln>
        </p:spPr>
      </p:pic>
      <p:sp>
        <p:nvSpPr>
          <p:cNvPr id="9" name="TextBox 7"/>
          <p:cNvSpPr txBox="1">
            <a:spLocks noChangeArrowheads="1"/>
          </p:cNvSpPr>
          <p:nvPr/>
        </p:nvSpPr>
        <p:spPr bwMode="auto">
          <a:xfrm>
            <a:off x="3810000" y="1792069"/>
            <a:ext cx="4876800" cy="707886"/>
          </a:xfrm>
          <a:prstGeom prst="rect">
            <a:avLst/>
          </a:prstGeom>
          <a:noFill/>
          <a:ln w="9525">
            <a:noFill/>
            <a:miter lim="800000"/>
            <a:headEnd/>
            <a:tailEnd/>
          </a:ln>
        </p:spPr>
        <p:txBody>
          <a:bodyPr wrap="square">
            <a:spAutoFit/>
          </a:bodyPr>
          <a:lstStyle/>
          <a:p>
            <a:pPr algn="r" rtl="1"/>
            <a:r>
              <a:rPr lang="fa-IR" sz="2000" dirty="0" smtClean="0">
                <a:cs typeface="B Mitra" pitchFamily="2" charset="-78"/>
              </a:rPr>
              <a:t>یک ماشین دو قطب: در ابتدا شار قطب بطور یکنواخت تورزیع شده است و صفحه خنثی عمود است</a:t>
            </a:r>
            <a:endParaRPr lang="en-US" sz="2000" dirty="0">
              <a:cs typeface="B Mitra" pitchFamily="2" charset="-78"/>
            </a:endParaRPr>
          </a:p>
        </p:txBody>
      </p:sp>
      <p:sp>
        <p:nvSpPr>
          <p:cNvPr id="11" name="TextBox 8"/>
          <p:cNvSpPr txBox="1">
            <a:spLocks noChangeArrowheads="1"/>
          </p:cNvSpPr>
          <p:nvPr/>
        </p:nvSpPr>
        <p:spPr bwMode="auto">
          <a:xfrm>
            <a:off x="5867400" y="3745468"/>
            <a:ext cx="2743200" cy="400110"/>
          </a:xfrm>
          <a:prstGeom prst="rect">
            <a:avLst/>
          </a:prstGeom>
          <a:noFill/>
          <a:ln w="9525">
            <a:noFill/>
            <a:miter lim="800000"/>
            <a:headEnd/>
            <a:tailEnd/>
          </a:ln>
        </p:spPr>
        <p:txBody>
          <a:bodyPr wrap="square">
            <a:spAutoFit/>
          </a:bodyPr>
          <a:lstStyle/>
          <a:p>
            <a:pPr algn="r"/>
            <a:r>
              <a:rPr lang="fa-IR" sz="2000" dirty="0" smtClean="0">
                <a:cs typeface="B Mitra" pitchFamily="2" charset="-78"/>
              </a:rPr>
              <a:t>تاثیر فاصله هوایی بر شار قطب</a:t>
            </a:r>
            <a:endParaRPr lang="en-US" sz="2000" dirty="0">
              <a:cs typeface="B Mitra" pitchFamily="2" charset="-78"/>
            </a:endParaRPr>
          </a:p>
        </p:txBody>
      </p:sp>
      <p:sp>
        <p:nvSpPr>
          <p:cNvPr id="12" name="TextBox 9"/>
          <p:cNvSpPr txBox="1">
            <a:spLocks noChangeArrowheads="1"/>
          </p:cNvSpPr>
          <p:nvPr/>
        </p:nvSpPr>
        <p:spPr bwMode="auto">
          <a:xfrm>
            <a:off x="3657600" y="5449669"/>
            <a:ext cx="5105400" cy="707886"/>
          </a:xfrm>
          <a:prstGeom prst="rect">
            <a:avLst/>
          </a:prstGeom>
          <a:noFill/>
          <a:ln w="9525">
            <a:noFill/>
            <a:miter lim="800000"/>
            <a:headEnd/>
            <a:tailEnd/>
          </a:ln>
        </p:spPr>
        <p:txBody>
          <a:bodyPr wrap="square">
            <a:spAutoFit/>
          </a:bodyPr>
          <a:lstStyle/>
          <a:p>
            <a:pPr algn="r" rtl="1"/>
            <a:r>
              <a:rPr lang="fa-IR" sz="2000" dirty="0" smtClean="0">
                <a:cs typeface="B Mitra" pitchFamily="2" charset="-78"/>
              </a:rPr>
              <a:t>هنگامی که بار وصل میشود جریانی از داخل روتور عبور کرده و میدان مغناطیسی را اطراف سیم پیچهای روتور ایجاد می کند.</a:t>
            </a:r>
            <a:endParaRPr lang="en-US" sz="2000" dirty="0">
              <a:cs typeface="B Mitra" pitchFamily="2" charset="-78"/>
            </a:endParaRPr>
          </a:p>
        </p:txBody>
      </p:sp>
      <p:sp>
        <p:nvSpPr>
          <p:cNvPr id="10" name="Slide Number Placeholder 9"/>
          <p:cNvSpPr>
            <a:spLocks noGrp="1"/>
          </p:cNvSpPr>
          <p:nvPr>
            <p:ph type="sldNum" sz="quarter" idx="12"/>
          </p:nvPr>
        </p:nvSpPr>
        <p:spPr/>
        <p:txBody>
          <a:bodyPr/>
          <a:lstStyle/>
          <a:p>
            <a:fld id="{26C40EB0-BFDA-4E69-8FC8-EF9E8977B4B5}" type="slidenum">
              <a:rPr lang="en-US" smtClean="0"/>
              <a:pPr/>
              <a:t>20</a:t>
            </a:fld>
            <a:endParaRPr lang="en-US"/>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467600" cy="639762"/>
          </a:xfrm>
        </p:spPr>
        <p:txBody>
          <a:bodyPr>
            <a:noAutofit/>
          </a:bodyPr>
          <a:lstStyle/>
          <a:p>
            <a:pPr algn="r"/>
            <a:r>
              <a:rPr lang="fa-IR" sz="3600" dirty="0" smtClean="0">
                <a:cs typeface="B Titr" pitchFamily="2" charset="-78"/>
              </a:rPr>
              <a:t>عکس العمل عرضی آرمیچر</a:t>
            </a:r>
            <a:endParaRPr lang="en-US" sz="3600" dirty="0">
              <a:cs typeface="B Titr" pitchFamily="2" charset="-78"/>
            </a:endParaRPr>
          </a:p>
        </p:txBody>
      </p:sp>
      <p:pic>
        <p:nvPicPr>
          <p:cNvPr id="4" name="Picture 3" descr="f8-11d.jpg"/>
          <p:cNvPicPr>
            <a:picLocks noChangeAspect="1"/>
          </p:cNvPicPr>
          <p:nvPr/>
        </p:nvPicPr>
        <p:blipFill>
          <a:blip r:embed="rId2">
            <a:lum contrast="20000"/>
          </a:blip>
          <a:srcRect/>
          <a:stretch>
            <a:fillRect/>
          </a:stretch>
        </p:blipFill>
        <p:spPr bwMode="auto">
          <a:xfrm>
            <a:off x="457200" y="1290638"/>
            <a:ext cx="3352800" cy="2214562"/>
          </a:xfrm>
          <a:prstGeom prst="rect">
            <a:avLst/>
          </a:prstGeom>
          <a:noFill/>
          <a:ln w="9525">
            <a:noFill/>
            <a:miter lim="800000"/>
            <a:headEnd/>
            <a:tailEnd/>
          </a:ln>
        </p:spPr>
      </p:pic>
      <p:pic>
        <p:nvPicPr>
          <p:cNvPr id="5" name="Picture 2" descr="f8-11e.jpg"/>
          <p:cNvPicPr>
            <a:picLocks noChangeAspect="1"/>
          </p:cNvPicPr>
          <p:nvPr/>
        </p:nvPicPr>
        <p:blipFill>
          <a:blip r:embed="rId3">
            <a:lum contrast="20000"/>
          </a:blip>
          <a:srcRect/>
          <a:stretch>
            <a:fillRect/>
          </a:stretch>
        </p:blipFill>
        <p:spPr bwMode="auto">
          <a:xfrm>
            <a:off x="457200" y="3581400"/>
            <a:ext cx="3352800" cy="2386013"/>
          </a:xfrm>
          <a:prstGeom prst="rect">
            <a:avLst/>
          </a:prstGeom>
          <a:noFill/>
          <a:ln w="9525">
            <a:noFill/>
            <a:miter lim="800000"/>
            <a:headEnd/>
            <a:tailEnd/>
          </a:ln>
        </p:spPr>
      </p:pic>
      <p:sp>
        <p:nvSpPr>
          <p:cNvPr id="6" name="TextBox 4"/>
          <p:cNvSpPr txBox="1">
            <a:spLocks noChangeArrowheads="1"/>
          </p:cNvSpPr>
          <p:nvPr/>
        </p:nvSpPr>
        <p:spPr bwMode="auto">
          <a:xfrm>
            <a:off x="3810000" y="1666875"/>
            <a:ext cx="4724400" cy="1292662"/>
          </a:xfrm>
          <a:prstGeom prst="rect">
            <a:avLst/>
          </a:prstGeom>
          <a:noFill/>
          <a:ln w="9525">
            <a:noFill/>
            <a:miter lim="800000"/>
            <a:headEnd/>
            <a:tailEnd/>
          </a:ln>
        </p:spPr>
        <p:txBody>
          <a:bodyPr wrap="square">
            <a:spAutoFit/>
          </a:bodyPr>
          <a:lstStyle/>
          <a:p>
            <a:pPr algn="just" rtl="1"/>
            <a:r>
              <a:rPr lang="fa-IR" sz="2000" dirty="0" smtClean="0">
                <a:cs typeface="B Nazanin" pitchFamily="2" charset="-78"/>
              </a:rPr>
              <a:t>میدان مغناطیسی ایجاد شده در روتور بر میدان مغناطیسی اصلی قطبها اثر می گذارد. در برخی نقاط با میدان اصلی جمع شده و در برخی نقاط دیگر از آن کسر می گردد.</a:t>
            </a:r>
          </a:p>
          <a:p>
            <a:endParaRPr lang="en-US" dirty="0"/>
          </a:p>
        </p:txBody>
      </p:sp>
      <p:sp>
        <p:nvSpPr>
          <p:cNvPr id="8" name="TextBox 5"/>
          <p:cNvSpPr txBox="1">
            <a:spLocks noChangeArrowheads="1"/>
          </p:cNvSpPr>
          <p:nvPr/>
        </p:nvSpPr>
        <p:spPr bwMode="auto">
          <a:xfrm>
            <a:off x="3886200" y="3581400"/>
            <a:ext cx="4724400" cy="707886"/>
          </a:xfrm>
          <a:prstGeom prst="rect">
            <a:avLst/>
          </a:prstGeom>
          <a:noFill/>
          <a:ln w="9525">
            <a:noFill/>
            <a:miter lim="800000"/>
            <a:headEnd/>
            <a:tailEnd/>
          </a:ln>
        </p:spPr>
        <p:txBody>
          <a:bodyPr wrap="square">
            <a:spAutoFit/>
          </a:bodyPr>
          <a:lstStyle/>
          <a:p>
            <a:pPr algn="r" rtl="1"/>
            <a:r>
              <a:rPr lang="fa-IR" sz="2000" dirty="0" smtClean="0">
                <a:cs typeface="B Nazanin" pitchFamily="2" charset="-78"/>
              </a:rPr>
              <a:t>بنابراین، میدان مغناطیسی خالص یکنواخت نخواهد بود و صفحه خنثی جابجا خواهد شد. </a:t>
            </a:r>
            <a:endParaRPr lang="en-US" sz="2000" dirty="0">
              <a:cs typeface="B Nazanin" pitchFamily="2" charset="-78"/>
            </a:endParaRPr>
          </a:p>
        </p:txBody>
      </p:sp>
      <p:sp>
        <p:nvSpPr>
          <p:cNvPr id="9" name="TextBox 6"/>
          <p:cNvSpPr txBox="1">
            <a:spLocks noChangeArrowheads="1"/>
          </p:cNvSpPr>
          <p:nvPr/>
        </p:nvSpPr>
        <p:spPr bwMode="auto">
          <a:xfrm>
            <a:off x="3962400" y="4495800"/>
            <a:ext cx="4648200" cy="1077218"/>
          </a:xfrm>
          <a:prstGeom prst="rect">
            <a:avLst/>
          </a:prstGeom>
          <a:noFill/>
          <a:ln w="9525">
            <a:noFill/>
            <a:miter lim="800000"/>
            <a:headEnd/>
            <a:tailEnd/>
          </a:ln>
        </p:spPr>
        <p:txBody>
          <a:bodyPr wrap="square">
            <a:spAutoFit/>
          </a:bodyPr>
          <a:lstStyle/>
          <a:p>
            <a:pPr algn="just" rtl="1"/>
            <a:r>
              <a:rPr lang="fa-IR" sz="2400" dirty="0" smtClean="0">
                <a:cs typeface="B Nazanin" pitchFamily="2" charset="-78"/>
              </a:rPr>
              <a:t>ب</a:t>
            </a:r>
            <a:r>
              <a:rPr lang="fa-IR" sz="2000" dirty="0" smtClean="0">
                <a:cs typeface="B Nazanin" pitchFamily="2" charset="-78"/>
              </a:rPr>
              <a:t>طور کلی، صفحه خنثی در ژنراتورها در جهت حرکت و در موتورها در خلاف جهت حرکت جابجا می شود. مقدار جابجایی به مقدار بار ماشین بستگی دارد.</a:t>
            </a:r>
            <a:endParaRPr lang="en-US" sz="2000" dirty="0">
              <a:cs typeface="B Nazanin" pitchFamily="2" charset="-78"/>
            </a:endParaRPr>
          </a:p>
        </p:txBody>
      </p:sp>
      <p:sp>
        <p:nvSpPr>
          <p:cNvPr id="10" name="Action Button: Beginning 9">
            <a:hlinkClick r:id="rId4" action="ppaction://hlinksldjump" highlightClick="1"/>
          </p:cNvPr>
          <p:cNvSpPr/>
          <p:nvPr/>
        </p:nvSpPr>
        <p:spPr>
          <a:xfrm>
            <a:off x="7924800" y="5791200"/>
            <a:ext cx="533400" cy="609600"/>
          </a:xfrm>
          <a:prstGeom prst="actionButtonBeginning">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26C40EB0-BFDA-4E69-8FC8-EF9E8977B4B5}" type="slidenum">
              <a:rPr lang="en-US" smtClean="0"/>
              <a:pPr/>
              <a:t>21</a:t>
            </a:fld>
            <a:endParaRPr lang="en-US"/>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304800"/>
            <a:ext cx="7696200" cy="715962"/>
          </a:xfrm>
        </p:spPr>
        <p:txBody>
          <a:bodyPr>
            <a:normAutofit fontScale="90000"/>
          </a:bodyPr>
          <a:lstStyle/>
          <a:p>
            <a:pPr algn="r" rtl="1"/>
            <a:r>
              <a:rPr lang="fa-IR" dirty="0" smtClean="0">
                <a:cs typeface="B Titr" pitchFamily="2" charset="-78"/>
              </a:rPr>
              <a:t>مشکلات مرتبط با پدیده کموتاسیون</a:t>
            </a:r>
            <a:endParaRPr lang="en-US" dirty="0">
              <a:cs typeface="B Titr" pitchFamily="2" charset="-78"/>
            </a:endParaRPr>
          </a:p>
        </p:txBody>
      </p:sp>
      <p:sp>
        <p:nvSpPr>
          <p:cNvPr id="5" name="TextBox 2"/>
          <p:cNvSpPr txBox="1">
            <a:spLocks noChangeArrowheads="1"/>
          </p:cNvSpPr>
          <p:nvPr/>
        </p:nvSpPr>
        <p:spPr bwMode="auto">
          <a:xfrm>
            <a:off x="457200" y="1447800"/>
            <a:ext cx="8382000" cy="1015663"/>
          </a:xfrm>
          <a:prstGeom prst="rect">
            <a:avLst/>
          </a:prstGeom>
          <a:noFill/>
          <a:ln w="9525">
            <a:noFill/>
            <a:miter lim="800000"/>
            <a:headEnd/>
            <a:tailEnd/>
          </a:ln>
        </p:spPr>
        <p:txBody>
          <a:bodyPr wrap="square">
            <a:spAutoFit/>
          </a:bodyPr>
          <a:lstStyle/>
          <a:p>
            <a:pPr algn="just" rtl="1"/>
            <a:r>
              <a:rPr lang="fa-IR" sz="2000" dirty="0" smtClean="0">
                <a:cs typeface="B Mitra" pitchFamily="2" charset="-78"/>
              </a:rPr>
              <a:t>کموتاتور بایستی دقیقا تیغه های کموتاتورهایی که ولتاژ دو سر آنهاصفر هستند را اتصال کوتاه بکند. جابجایی صفحه خنثی باعث میشود که کموتاتور تیغه هایی را دو سر آنها ولتاژ وجود دارد را اتصال کوتاه کند که موجب جرقه زنی و قوس در زیر جاروبکها میشود.</a:t>
            </a:r>
          </a:p>
        </p:txBody>
      </p:sp>
      <p:pic>
        <p:nvPicPr>
          <p:cNvPr id="7" name="Picture 3"/>
          <p:cNvPicPr>
            <a:picLocks noChangeAspect="1" noChangeArrowheads="1"/>
          </p:cNvPicPr>
          <p:nvPr/>
        </p:nvPicPr>
        <p:blipFill>
          <a:blip r:embed="rId2">
            <a:lum bright="20000"/>
          </a:blip>
          <a:srcRect/>
          <a:stretch>
            <a:fillRect/>
          </a:stretch>
        </p:blipFill>
        <p:spPr bwMode="auto">
          <a:xfrm>
            <a:off x="5943600" y="2998788"/>
            <a:ext cx="2743200" cy="3554412"/>
          </a:xfrm>
          <a:prstGeom prst="rect">
            <a:avLst/>
          </a:prstGeom>
          <a:noFill/>
          <a:ln w="9525">
            <a:noFill/>
            <a:miter lim="800000"/>
            <a:headEnd/>
            <a:tailEnd/>
          </a:ln>
        </p:spPr>
      </p:pic>
      <p:pic>
        <p:nvPicPr>
          <p:cNvPr id="8" name="Picture 4"/>
          <p:cNvPicPr>
            <a:picLocks noChangeAspect="1" noChangeArrowheads="1"/>
          </p:cNvPicPr>
          <p:nvPr/>
        </p:nvPicPr>
        <p:blipFill>
          <a:blip r:embed="rId3">
            <a:lum bright="10000"/>
          </a:blip>
          <a:srcRect l="3085"/>
          <a:stretch>
            <a:fillRect/>
          </a:stretch>
        </p:blipFill>
        <p:spPr bwMode="auto">
          <a:xfrm>
            <a:off x="685800" y="2895599"/>
            <a:ext cx="2470150" cy="3616771"/>
          </a:xfrm>
          <a:prstGeom prst="rect">
            <a:avLst/>
          </a:prstGeom>
          <a:noFill/>
          <a:ln w="9525">
            <a:noFill/>
            <a:miter lim="800000"/>
            <a:headEnd/>
            <a:tailEnd/>
          </a:ln>
        </p:spPr>
      </p:pic>
      <p:pic>
        <p:nvPicPr>
          <p:cNvPr id="9" name="Picture 5"/>
          <p:cNvPicPr>
            <a:picLocks noChangeAspect="1" noChangeArrowheads="1"/>
          </p:cNvPicPr>
          <p:nvPr/>
        </p:nvPicPr>
        <p:blipFill>
          <a:blip r:embed="rId4">
            <a:lum bright="10000"/>
          </a:blip>
          <a:srcRect/>
          <a:stretch>
            <a:fillRect/>
          </a:stretch>
        </p:blipFill>
        <p:spPr bwMode="auto">
          <a:xfrm>
            <a:off x="3429000" y="5175250"/>
            <a:ext cx="2352256" cy="1301750"/>
          </a:xfrm>
          <a:prstGeom prst="rect">
            <a:avLst/>
          </a:prstGeom>
          <a:noFill/>
          <a:ln w="9525">
            <a:noFill/>
            <a:miter lim="800000"/>
            <a:headEnd/>
            <a:tailEnd/>
          </a:ln>
        </p:spPr>
      </p:pic>
      <p:pic>
        <p:nvPicPr>
          <p:cNvPr id="10" name="Picture 6"/>
          <p:cNvPicPr>
            <a:picLocks noChangeAspect="1" noChangeArrowheads="1"/>
          </p:cNvPicPr>
          <p:nvPr/>
        </p:nvPicPr>
        <p:blipFill>
          <a:blip r:embed="rId5">
            <a:lum bright="20000"/>
          </a:blip>
          <a:srcRect/>
          <a:stretch>
            <a:fillRect/>
          </a:stretch>
        </p:blipFill>
        <p:spPr bwMode="auto">
          <a:xfrm>
            <a:off x="3352800" y="2971800"/>
            <a:ext cx="2447778" cy="13716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26C40EB0-BFDA-4E69-8FC8-EF9E8977B4B5}" type="slidenum">
              <a:rPr lang="en-US" smtClean="0"/>
              <a:pPr/>
              <a:t>22</a:t>
            </a:fld>
            <a:endParaRPr lang="en-US"/>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62200" y="457200"/>
            <a:ext cx="6248400" cy="609600"/>
          </a:xfrm>
        </p:spPr>
        <p:txBody>
          <a:bodyPr>
            <a:normAutofit fontScale="90000"/>
          </a:bodyPr>
          <a:lstStyle/>
          <a:p>
            <a:pPr algn="r" rtl="1"/>
            <a:r>
              <a:rPr lang="fa-IR" dirty="0" smtClean="0">
                <a:cs typeface="B Titr" pitchFamily="2" charset="-78"/>
              </a:rPr>
              <a:t>مشکلات مرتبط با پدیده </a:t>
            </a:r>
            <a:r>
              <a:rPr lang="fa-IR" sz="4000" dirty="0" smtClean="0">
                <a:cs typeface="B Titr" pitchFamily="2" charset="-78"/>
              </a:rPr>
              <a:t>کموتاسیون</a:t>
            </a:r>
            <a:endParaRPr lang="en-US" sz="4000" dirty="0">
              <a:cs typeface="B Titr" pitchFamily="2" charset="-78"/>
            </a:endParaRPr>
          </a:p>
        </p:txBody>
      </p:sp>
      <p:pic>
        <p:nvPicPr>
          <p:cNvPr id="5" name="Picture 3" descr="f8-14a.jpg"/>
          <p:cNvPicPr>
            <a:picLocks noGrp="1" noChangeAspect="1"/>
          </p:cNvPicPr>
          <p:nvPr>
            <p:ph idx="1"/>
          </p:nvPr>
        </p:nvPicPr>
        <p:blipFill>
          <a:blip r:embed="rId2">
            <a:lum contrast="20000"/>
          </a:blip>
          <a:srcRect/>
          <a:stretch>
            <a:fillRect/>
          </a:stretch>
        </p:blipFill>
        <p:spPr bwMode="auto">
          <a:xfrm>
            <a:off x="381000" y="1524000"/>
            <a:ext cx="4201510" cy="4953000"/>
          </a:xfrm>
          <a:prstGeom prst="rect">
            <a:avLst/>
          </a:prstGeom>
          <a:noFill/>
          <a:ln w="9525">
            <a:noFill/>
            <a:miter lim="800000"/>
            <a:headEnd/>
            <a:tailEnd/>
          </a:ln>
        </p:spPr>
      </p:pic>
      <p:sp>
        <p:nvSpPr>
          <p:cNvPr id="6" name="TextBox 5"/>
          <p:cNvSpPr txBox="1"/>
          <p:nvPr/>
        </p:nvSpPr>
        <p:spPr>
          <a:xfrm>
            <a:off x="5943600" y="1295400"/>
            <a:ext cx="2590800" cy="461665"/>
          </a:xfrm>
          <a:prstGeom prst="rect">
            <a:avLst/>
          </a:prstGeom>
          <a:noFill/>
        </p:spPr>
        <p:txBody>
          <a:bodyPr wrap="square" rtlCol="0">
            <a:spAutoFit/>
          </a:bodyPr>
          <a:lstStyle/>
          <a:p>
            <a:pPr algn="r" rtl="1"/>
            <a:r>
              <a:rPr lang="fa-IR" sz="2400" b="1" dirty="0" smtClean="0"/>
              <a:t>ولتاژهای </a:t>
            </a:r>
            <a:r>
              <a:rPr lang="en-US" sz="2400" b="1" dirty="0" smtClean="0"/>
              <a:t>L </a:t>
            </a:r>
            <a:r>
              <a:rPr lang="en-US" sz="2400" b="1" dirty="0" err="1" smtClean="0"/>
              <a:t>di</a:t>
            </a:r>
            <a:r>
              <a:rPr lang="en-US" sz="2400" b="1" dirty="0" smtClean="0"/>
              <a:t>/</a:t>
            </a:r>
            <a:r>
              <a:rPr lang="en-US" sz="2400" b="1" dirty="0" err="1" smtClean="0"/>
              <a:t>dt</a:t>
            </a:r>
            <a:endParaRPr lang="en-US" sz="2400" b="1" dirty="0"/>
          </a:p>
        </p:txBody>
      </p:sp>
      <p:sp>
        <p:nvSpPr>
          <p:cNvPr id="7" name="TextBox 4"/>
          <p:cNvSpPr txBox="1">
            <a:spLocks noChangeArrowheads="1"/>
          </p:cNvSpPr>
          <p:nvPr/>
        </p:nvSpPr>
        <p:spPr bwMode="auto">
          <a:xfrm>
            <a:off x="4724400" y="2133600"/>
            <a:ext cx="3810000" cy="1200329"/>
          </a:xfrm>
          <a:prstGeom prst="rect">
            <a:avLst/>
          </a:prstGeom>
          <a:noFill/>
          <a:ln w="9525">
            <a:noFill/>
            <a:miter lim="800000"/>
            <a:headEnd/>
            <a:tailEnd/>
          </a:ln>
        </p:spPr>
        <p:txBody>
          <a:bodyPr wrap="square">
            <a:spAutoFit/>
          </a:bodyPr>
          <a:lstStyle/>
          <a:p>
            <a:pPr algn="just" rtl="1"/>
            <a:r>
              <a:rPr lang="fa-IR" dirty="0" smtClean="0">
                <a:cs typeface="B Nazanin" pitchFamily="2" charset="-78"/>
              </a:rPr>
              <a:t>این مساله در قطعات کموتاتور با شروع اتصال کوتاه آنها توسط جاروبکها شروع می شود. و ضربه القایی نامیده میشود.</a:t>
            </a:r>
          </a:p>
          <a:p>
            <a:pPr algn="r" rtl="1"/>
            <a:endParaRPr lang="en-US" dirty="0"/>
          </a:p>
        </p:txBody>
      </p:sp>
      <p:sp>
        <p:nvSpPr>
          <p:cNvPr id="8" name="TextBox 5"/>
          <p:cNvSpPr txBox="1">
            <a:spLocks noChangeArrowheads="1"/>
          </p:cNvSpPr>
          <p:nvPr/>
        </p:nvSpPr>
        <p:spPr bwMode="auto">
          <a:xfrm>
            <a:off x="5029200" y="3352800"/>
            <a:ext cx="3505200" cy="2893100"/>
          </a:xfrm>
          <a:prstGeom prst="rect">
            <a:avLst/>
          </a:prstGeom>
          <a:noFill/>
          <a:ln w="9525">
            <a:noFill/>
            <a:miter lim="800000"/>
            <a:headEnd/>
            <a:tailEnd/>
          </a:ln>
        </p:spPr>
        <p:txBody>
          <a:bodyPr>
            <a:spAutoFit/>
          </a:bodyPr>
          <a:lstStyle/>
          <a:p>
            <a:pPr algn="just" rtl="1">
              <a:spcAft>
                <a:spcPts val="1200"/>
              </a:spcAft>
            </a:pPr>
            <a:r>
              <a:rPr lang="fa-IR" dirty="0" smtClean="0">
                <a:cs typeface="B Nazanin" pitchFamily="2" charset="-78"/>
              </a:rPr>
              <a:t>فرض کنیم جریان در جاروبک 400 آمپر است. جریان در هر مسیر 200 میشود با عبور تیغه کموتاتور از جلوی جاروبک جریان گذرنده از تیغه کموتاتور بایستی معکوس گردد. </a:t>
            </a:r>
            <a:endParaRPr lang="en-US" dirty="0" smtClean="0">
              <a:cs typeface="B Nazanin" pitchFamily="2" charset="-78"/>
            </a:endParaRPr>
          </a:p>
          <a:p>
            <a:pPr algn="just" rtl="1">
              <a:spcAft>
                <a:spcPts val="1200"/>
              </a:spcAft>
            </a:pPr>
            <a:endParaRPr lang="fa-IR" dirty="0" smtClean="0">
              <a:cs typeface="B Nazanin" pitchFamily="2" charset="-78"/>
            </a:endParaRPr>
          </a:p>
          <a:p>
            <a:pPr algn="just" rtl="1">
              <a:spcAft>
                <a:spcPts val="1200"/>
              </a:spcAft>
            </a:pPr>
            <a:r>
              <a:rPr lang="fa-IR" dirty="0" smtClean="0">
                <a:cs typeface="B Nazanin" pitchFamily="2" charset="-78"/>
              </a:rPr>
              <a:t>فرض کنیم که ماشین با سرعت </a:t>
            </a:r>
            <a:r>
              <a:rPr lang="en-US" dirty="0" smtClean="0">
                <a:cs typeface="B Nazanin" pitchFamily="2" charset="-78"/>
              </a:rPr>
              <a:t>800 rpm</a:t>
            </a:r>
            <a:r>
              <a:rPr lang="fa-IR" dirty="0" smtClean="0">
                <a:cs typeface="B Nazanin" pitchFamily="2" charset="-78"/>
              </a:rPr>
              <a:t> می گردد و دارای 50 تیغه کموتاتور است. ورود به ناحیه زیر جاروبک و عبور از آن 0.015 ثانیه طول می کشد. </a:t>
            </a:r>
            <a:endParaRPr lang="en-US" dirty="0">
              <a:cs typeface="B Nazanin" pitchFamily="2" charset="-78"/>
            </a:endParaRPr>
          </a:p>
        </p:txBody>
      </p:sp>
      <p:sp>
        <p:nvSpPr>
          <p:cNvPr id="9" name="Slide Number Placeholder 8"/>
          <p:cNvSpPr>
            <a:spLocks noGrp="1"/>
          </p:cNvSpPr>
          <p:nvPr>
            <p:ph type="sldNum" sz="quarter" idx="12"/>
          </p:nvPr>
        </p:nvSpPr>
        <p:spPr/>
        <p:txBody>
          <a:bodyPr/>
          <a:lstStyle/>
          <a:p>
            <a:fld id="{26C40EB0-BFDA-4E69-8FC8-EF9E8977B4B5}" type="slidenum">
              <a:rPr lang="en-US" smtClean="0"/>
              <a:pPr/>
              <a:t>23</a:t>
            </a:fld>
            <a:endParaRPr lang="en-US"/>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1600200" y="1295400"/>
            <a:ext cx="7010400" cy="400110"/>
          </a:xfrm>
          <a:prstGeom prst="rect">
            <a:avLst/>
          </a:prstGeom>
          <a:noFill/>
          <a:ln w="9525">
            <a:noFill/>
            <a:miter lim="800000"/>
            <a:headEnd/>
            <a:tailEnd/>
          </a:ln>
        </p:spPr>
        <p:txBody>
          <a:bodyPr wrap="square">
            <a:spAutoFit/>
          </a:bodyPr>
          <a:lstStyle/>
          <a:p>
            <a:pPr algn="r" rtl="1"/>
            <a:r>
              <a:rPr lang="fa-IR" sz="2000" dirty="0" smtClean="0">
                <a:cs typeface="B Mitra" pitchFamily="2" charset="-78"/>
              </a:rPr>
              <a:t>متوسط نرخ تغییرات جریان در حلقه اتصال کوتاه شده به صورت زیر میگردد.</a:t>
            </a:r>
            <a:endParaRPr lang="en-US" sz="2000" dirty="0">
              <a:cs typeface="B Mitra" pitchFamily="2" charset="-78"/>
            </a:endParaRPr>
          </a:p>
        </p:txBody>
      </p:sp>
      <p:graphicFrame>
        <p:nvGraphicFramePr>
          <p:cNvPr id="33794" name="Object 2"/>
          <p:cNvGraphicFramePr>
            <a:graphicFrameLocks noChangeAspect="1"/>
          </p:cNvGraphicFramePr>
          <p:nvPr/>
        </p:nvGraphicFramePr>
        <p:xfrm>
          <a:off x="990600" y="1905000"/>
          <a:ext cx="3008313" cy="685800"/>
        </p:xfrm>
        <a:graphic>
          <a:graphicData uri="http://schemas.openxmlformats.org/presentationml/2006/ole">
            <mc:AlternateContent xmlns:mc="http://schemas.openxmlformats.org/markup-compatibility/2006">
              <mc:Choice xmlns:v="urn:schemas-microsoft-com:vml" Requires="v">
                <p:oleObj spid="_x0000_s33798" name="Equation" r:id="rId3" imgW="1726920" imgH="393480" progId="">
                  <p:embed/>
                </p:oleObj>
              </mc:Choice>
              <mc:Fallback>
                <p:oleObj name="Equation" r:id="rId3" imgW="1726920" imgH="3934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30083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descr="f8-14b.jpg"/>
          <p:cNvPicPr>
            <a:picLocks noChangeAspect="1"/>
          </p:cNvPicPr>
          <p:nvPr/>
        </p:nvPicPr>
        <p:blipFill>
          <a:blip r:embed="rId5">
            <a:lum contrast="20000"/>
          </a:blip>
          <a:srcRect/>
          <a:stretch>
            <a:fillRect/>
          </a:stretch>
        </p:blipFill>
        <p:spPr bwMode="auto">
          <a:xfrm>
            <a:off x="381000" y="2819400"/>
            <a:ext cx="4419600" cy="3762375"/>
          </a:xfrm>
          <a:prstGeom prst="rect">
            <a:avLst/>
          </a:prstGeom>
          <a:noFill/>
          <a:ln w="9525">
            <a:noFill/>
            <a:miter lim="800000"/>
            <a:headEnd/>
            <a:tailEnd/>
          </a:ln>
        </p:spPr>
      </p:pic>
      <p:sp>
        <p:nvSpPr>
          <p:cNvPr id="9" name="TextBox 5"/>
          <p:cNvSpPr txBox="1">
            <a:spLocks noChangeArrowheads="1"/>
          </p:cNvSpPr>
          <p:nvPr/>
        </p:nvSpPr>
        <p:spPr bwMode="auto">
          <a:xfrm>
            <a:off x="5562600" y="1827074"/>
            <a:ext cx="2971800" cy="1938992"/>
          </a:xfrm>
          <a:prstGeom prst="rect">
            <a:avLst/>
          </a:prstGeom>
          <a:noFill/>
          <a:ln w="9525">
            <a:noFill/>
            <a:miter lim="800000"/>
            <a:headEnd/>
            <a:tailEnd/>
          </a:ln>
        </p:spPr>
        <p:txBody>
          <a:bodyPr wrap="square">
            <a:spAutoFit/>
          </a:bodyPr>
          <a:lstStyle/>
          <a:p>
            <a:pPr algn="just" rtl="1"/>
            <a:r>
              <a:rPr lang="fa-IR" sz="2000" dirty="0" smtClean="0">
                <a:cs typeface="B Mitra" pitchFamily="2" charset="-78"/>
              </a:rPr>
              <a:t>بنابراین، حتی با یک اندوکتانس کوچک حلقه، یک ضربه بسیار بزرگ ولتاژ القایی </a:t>
            </a:r>
            <a:r>
              <a:rPr lang="en-US" sz="2000" dirty="0" smtClean="0">
                <a:cs typeface="B Mitra" pitchFamily="2" charset="-78"/>
              </a:rPr>
              <a:t>L </a:t>
            </a:r>
            <a:r>
              <a:rPr lang="en-US" sz="2000" dirty="0" err="1" smtClean="0">
                <a:cs typeface="B Mitra" pitchFamily="2" charset="-78"/>
              </a:rPr>
              <a:t>di</a:t>
            </a:r>
            <a:r>
              <a:rPr lang="en-US" sz="2000" dirty="0" smtClean="0">
                <a:cs typeface="B Mitra" pitchFamily="2" charset="-78"/>
              </a:rPr>
              <a:t>/</a:t>
            </a:r>
            <a:r>
              <a:rPr lang="en-US" sz="2000" dirty="0" err="1" smtClean="0">
                <a:cs typeface="B Mitra" pitchFamily="2" charset="-78"/>
              </a:rPr>
              <a:t>dt</a:t>
            </a:r>
            <a:r>
              <a:rPr lang="fa-IR" sz="2000" dirty="0" smtClean="0">
                <a:cs typeface="B Mitra" pitchFamily="2" charset="-78"/>
              </a:rPr>
              <a:t> در تیغه کموتاتور اتصال کوتاه شده القا میگردد</a:t>
            </a:r>
          </a:p>
          <a:p>
            <a:pPr algn="just" rtl="1"/>
            <a:r>
              <a:rPr lang="fa-IR" sz="2000" dirty="0" smtClean="0">
                <a:cs typeface="B Mitra" pitchFamily="2" charset="-78"/>
              </a:rPr>
              <a:t>این ولتاژ باعث ایجاد جرقه در جاروبکها میشود. </a:t>
            </a:r>
          </a:p>
        </p:txBody>
      </p:sp>
      <p:sp>
        <p:nvSpPr>
          <p:cNvPr id="10" name="Title 1"/>
          <p:cNvSpPr>
            <a:spLocks noGrp="1"/>
          </p:cNvSpPr>
          <p:nvPr>
            <p:ph type="title"/>
          </p:nvPr>
        </p:nvSpPr>
        <p:spPr>
          <a:xfrm>
            <a:off x="2362200" y="457200"/>
            <a:ext cx="6248400" cy="609600"/>
          </a:xfrm>
        </p:spPr>
        <p:txBody>
          <a:bodyPr>
            <a:normAutofit fontScale="90000"/>
          </a:bodyPr>
          <a:lstStyle/>
          <a:p>
            <a:pPr algn="r" rtl="1"/>
            <a:r>
              <a:rPr lang="fa-IR" dirty="0" smtClean="0">
                <a:cs typeface="B Titr" pitchFamily="2" charset="-78"/>
              </a:rPr>
              <a:t>مشکلات مرتبط با پدیده کموتاسیون</a:t>
            </a:r>
            <a:endParaRPr lang="en-US" dirty="0">
              <a:cs typeface="B Titr" pitchFamily="2" charset="-78"/>
            </a:endParaRPr>
          </a:p>
        </p:txBody>
      </p:sp>
      <p:sp>
        <p:nvSpPr>
          <p:cNvPr id="7" name="Slide Number Placeholder 6"/>
          <p:cNvSpPr>
            <a:spLocks noGrp="1"/>
          </p:cNvSpPr>
          <p:nvPr>
            <p:ph type="sldNum" sz="quarter" idx="12"/>
          </p:nvPr>
        </p:nvSpPr>
        <p:spPr/>
        <p:txBody>
          <a:bodyPr/>
          <a:lstStyle/>
          <a:p>
            <a:fld id="{26C40EB0-BFDA-4E69-8FC8-EF9E8977B4B5}" type="slidenum">
              <a:rPr lang="en-US" smtClean="0"/>
              <a:pPr/>
              <a:t>24</a:t>
            </a:fld>
            <a:endParaRPr lang="en-US"/>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763000" cy="4343400"/>
          </a:xfrm>
          <a:noFill/>
        </p:spPr>
        <p:txBody>
          <a:bodyPr lIns="0" tIns="0" rIns="0" bIns="0">
            <a:normAutofit/>
          </a:bodyPr>
          <a:lstStyle/>
          <a:p>
            <a:pPr algn="r" rtl="1">
              <a:buNone/>
            </a:pPr>
            <a:r>
              <a:rPr lang="fa-IR" sz="2400" b="1" dirty="0" smtClean="0">
                <a:cs typeface="B Mitra" pitchFamily="2" charset="-78"/>
              </a:rPr>
              <a:t>1- تغییر محل جاروبکها : قرار دادن در صفحه خنثی</a:t>
            </a:r>
          </a:p>
          <a:p>
            <a:pPr algn="r" rtl="1">
              <a:buNone/>
            </a:pPr>
            <a:endParaRPr lang="fa-IR" sz="2400" b="1" dirty="0" smtClean="0">
              <a:cs typeface="B Mitra" pitchFamily="2" charset="-78"/>
            </a:endParaRPr>
          </a:p>
          <a:p>
            <a:pPr algn="r" rtl="1">
              <a:buNone/>
            </a:pPr>
            <a:r>
              <a:rPr lang="fa-IR" sz="2400" b="1" dirty="0" smtClean="0">
                <a:cs typeface="B Mitra" pitchFamily="2" charset="-78"/>
              </a:rPr>
              <a:t>2- قطبهای کمکی</a:t>
            </a:r>
          </a:p>
          <a:p>
            <a:pPr algn="r" rtl="1">
              <a:buNone/>
            </a:pPr>
            <a:endParaRPr lang="fa-IR" sz="2400" b="1" dirty="0" smtClean="0">
              <a:cs typeface="B Mitra" pitchFamily="2" charset="-78"/>
            </a:endParaRPr>
          </a:p>
          <a:p>
            <a:pPr algn="r" rtl="1">
              <a:buNone/>
            </a:pPr>
            <a:r>
              <a:rPr lang="fa-IR" sz="2400" b="1" dirty="0" smtClean="0">
                <a:cs typeface="B Mitra" pitchFamily="2" charset="-78"/>
              </a:rPr>
              <a:t>3- سیم پیچهای جبرانگر</a:t>
            </a:r>
          </a:p>
          <a:p>
            <a:pPr algn="r" rtl="1">
              <a:buNone/>
            </a:pPr>
            <a:endParaRPr lang="fa-IR" sz="2400" b="1" dirty="0" smtClean="0">
              <a:cs typeface="B Mitra" pitchFamily="2" charset="-78"/>
            </a:endParaRPr>
          </a:p>
          <a:p>
            <a:pPr algn="r" rtl="1">
              <a:buNone/>
            </a:pPr>
            <a:r>
              <a:rPr lang="fa-IR" sz="2400" b="1" dirty="0" smtClean="0">
                <a:cs typeface="B Mitra" pitchFamily="2" charset="-78"/>
              </a:rPr>
              <a:t>4- افزایش تعداد تیغه های کلکتور به صورت مضربی از شیارهای آرمیچر</a:t>
            </a:r>
          </a:p>
          <a:p>
            <a:pPr algn="r" rtl="1">
              <a:buNone/>
            </a:pPr>
            <a:endParaRPr lang="fa-IR" dirty="0" smtClean="0"/>
          </a:p>
          <a:p>
            <a:pPr algn="r" rtl="1">
              <a:buNone/>
            </a:pPr>
            <a:endParaRPr lang="fa-IR" dirty="0" smtClean="0"/>
          </a:p>
          <a:p>
            <a:pPr algn="r" rtl="1">
              <a:buNone/>
            </a:pPr>
            <a:endParaRPr lang="en-US" dirty="0"/>
          </a:p>
        </p:txBody>
      </p:sp>
      <p:sp>
        <p:nvSpPr>
          <p:cNvPr id="4" name="Title 3"/>
          <p:cNvSpPr>
            <a:spLocks noGrp="1"/>
          </p:cNvSpPr>
          <p:nvPr>
            <p:ph type="title"/>
          </p:nvPr>
        </p:nvSpPr>
        <p:spPr>
          <a:xfrm>
            <a:off x="1676400" y="381000"/>
            <a:ext cx="6934200" cy="762000"/>
          </a:xfrm>
        </p:spPr>
        <p:txBody>
          <a:bodyPr/>
          <a:lstStyle/>
          <a:p>
            <a:pPr algn="r"/>
            <a:r>
              <a:rPr lang="fa-IR" dirty="0" smtClean="0">
                <a:cs typeface="B Titr" pitchFamily="2" charset="-78"/>
              </a:rPr>
              <a:t>بهبود </a:t>
            </a:r>
            <a:r>
              <a:rPr lang="fa-IR" sz="3600" dirty="0" smtClean="0">
                <a:cs typeface="B Titr" pitchFamily="2" charset="-78"/>
              </a:rPr>
              <a:t>پدیده</a:t>
            </a:r>
            <a:r>
              <a:rPr lang="fa-IR" dirty="0" smtClean="0">
                <a:cs typeface="B Titr" pitchFamily="2" charset="-78"/>
              </a:rPr>
              <a:t> کموتاسیون</a:t>
            </a:r>
            <a:endParaRPr lang="en-US" dirty="0">
              <a:cs typeface="B Titr" pitchFamily="2" charset="-78"/>
            </a:endParaRPr>
          </a:p>
        </p:txBody>
      </p:sp>
      <p:sp>
        <p:nvSpPr>
          <p:cNvPr id="7" name="Action Button: End 6">
            <a:hlinkClick r:id="rId2" action="ppaction://hlinksldjump" highlightClick="1"/>
          </p:cNvPr>
          <p:cNvSpPr/>
          <p:nvPr/>
        </p:nvSpPr>
        <p:spPr>
          <a:xfrm>
            <a:off x="2971800" y="1447800"/>
            <a:ext cx="457200" cy="457200"/>
          </a:xfrm>
          <a:prstGeom prst="actionButtonE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End 8">
            <a:hlinkClick r:id="rId3" action="ppaction://hlinksldjump" highlightClick="1"/>
          </p:cNvPr>
          <p:cNvSpPr/>
          <p:nvPr/>
        </p:nvSpPr>
        <p:spPr>
          <a:xfrm>
            <a:off x="6248400" y="2362200"/>
            <a:ext cx="457200" cy="457200"/>
          </a:xfrm>
          <a:prstGeom prst="actionButtonE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26C40EB0-BFDA-4E69-8FC8-EF9E8977B4B5}" type="slidenum">
              <a:rPr lang="en-US" smtClean="0"/>
              <a:pPr/>
              <a:t>25</a:t>
            </a:fld>
            <a:endParaRPr lang="en-US"/>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457200"/>
            <a:ext cx="5943600" cy="563562"/>
          </a:xfrm>
        </p:spPr>
        <p:txBody>
          <a:bodyPr>
            <a:noAutofit/>
          </a:bodyPr>
          <a:lstStyle/>
          <a:p>
            <a:pPr algn="r" rtl="1"/>
            <a:r>
              <a:rPr lang="fa-IR" sz="3600" dirty="0" smtClean="0">
                <a:cs typeface="B Titr" pitchFamily="2" charset="-78"/>
              </a:rPr>
              <a:t>قطبهای کمکی</a:t>
            </a:r>
            <a:endParaRPr lang="en-US" sz="3600" dirty="0">
              <a:cs typeface="B Titr" pitchFamily="2" charset="-78"/>
            </a:endParaRPr>
          </a:p>
        </p:txBody>
      </p:sp>
      <p:pic>
        <p:nvPicPr>
          <p:cNvPr id="4" name="Picture 4" descr="f8-15.jpg"/>
          <p:cNvPicPr>
            <a:picLocks noChangeAspect="1"/>
          </p:cNvPicPr>
          <p:nvPr/>
        </p:nvPicPr>
        <p:blipFill>
          <a:blip r:embed="rId2"/>
          <a:srcRect/>
          <a:stretch>
            <a:fillRect/>
          </a:stretch>
        </p:blipFill>
        <p:spPr bwMode="auto">
          <a:xfrm>
            <a:off x="4816475" y="1255712"/>
            <a:ext cx="3870325" cy="2859088"/>
          </a:xfrm>
          <a:prstGeom prst="rect">
            <a:avLst/>
          </a:prstGeom>
          <a:noFill/>
          <a:ln w="9525">
            <a:noFill/>
            <a:miter lim="800000"/>
            <a:headEnd/>
            <a:tailEnd/>
          </a:ln>
        </p:spPr>
      </p:pic>
      <p:pic>
        <p:nvPicPr>
          <p:cNvPr id="5" name="Picture 2" descr="f8-19.jpg"/>
          <p:cNvPicPr>
            <a:picLocks noChangeAspect="1"/>
          </p:cNvPicPr>
          <p:nvPr/>
        </p:nvPicPr>
        <p:blipFill>
          <a:blip r:embed="rId3">
            <a:lum bright="10000"/>
          </a:blip>
          <a:srcRect/>
          <a:stretch>
            <a:fillRect/>
          </a:stretch>
        </p:blipFill>
        <p:spPr bwMode="auto">
          <a:xfrm>
            <a:off x="381000" y="3124200"/>
            <a:ext cx="4749800" cy="3702050"/>
          </a:xfrm>
          <a:prstGeom prst="rect">
            <a:avLst/>
          </a:prstGeom>
          <a:noFill/>
          <a:ln w="9525">
            <a:noFill/>
            <a:miter lim="800000"/>
            <a:headEnd/>
            <a:tailEnd/>
          </a:ln>
        </p:spPr>
      </p:pic>
      <p:cxnSp>
        <p:nvCxnSpPr>
          <p:cNvPr id="7" name="Straight Arrow Connector 6"/>
          <p:cNvCxnSpPr/>
          <p:nvPr/>
        </p:nvCxnSpPr>
        <p:spPr>
          <a:xfrm rot="10800000">
            <a:off x="2057401" y="4648199"/>
            <a:ext cx="4191000" cy="3810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5600700" y="4381500"/>
            <a:ext cx="12954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76800"/>
            <a:ext cx="1225015" cy="369332"/>
          </a:xfrm>
          <a:prstGeom prst="rect">
            <a:avLst/>
          </a:prstGeom>
          <a:noFill/>
        </p:spPr>
        <p:txBody>
          <a:bodyPr wrap="none" rtlCol="0">
            <a:spAutoFit/>
          </a:bodyPr>
          <a:lstStyle/>
          <a:p>
            <a:r>
              <a:rPr lang="fa-IR" dirty="0" smtClean="0">
                <a:cs typeface="B Nazanin" pitchFamily="2" charset="-78"/>
              </a:rPr>
              <a:t>قطبهای کمکی</a:t>
            </a:r>
            <a:endParaRPr lang="en-US" dirty="0">
              <a:cs typeface="B Nazanin" pitchFamily="2" charset="-78"/>
            </a:endParaRPr>
          </a:p>
        </p:txBody>
      </p:sp>
      <p:sp>
        <p:nvSpPr>
          <p:cNvPr id="8" name="TextBox 7"/>
          <p:cNvSpPr txBox="1"/>
          <p:nvPr/>
        </p:nvSpPr>
        <p:spPr>
          <a:xfrm>
            <a:off x="228600" y="2209800"/>
            <a:ext cx="1144865" cy="369332"/>
          </a:xfrm>
          <a:prstGeom prst="rect">
            <a:avLst/>
          </a:prstGeom>
          <a:noFill/>
        </p:spPr>
        <p:txBody>
          <a:bodyPr wrap="none" rtlCol="0">
            <a:spAutoFit/>
          </a:bodyPr>
          <a:lstStyle/>
          <a:p>
            <a:r>
              <a:rPr lang="fa-IR" dirty="0" smtClean="0">
                <a:cs typeface="B Nazanin" pitchFamily="2" charset="-78"/>
              </a:rPr>
              <a:t>قطبهای اصلی</a:t>
            </a:r>
            <a:endParaRPr lang="en-US" dirty="0">
              <a:cs typeface="B Nazanin" pitchFamily="2" charset="-78"/>
            </a:endParaRPr>
          </a:p>
        </p:txBody>
      </p:sp>
      <p:cxnSp>
        <p:nvCxnSpPr>
          <p:cNvPr id="9" name="Straight Arrow Connector 8"/>
          <p:cNvCxnSpPr/>
          <p:nvPr/>
        </p:nvCxnSpPr>
        <p:spPr>
          <a:xfrm rot="16200000" flipH="1">
            <a:off x="-63453" y="3404586"/>
            <a:ext cx="2297668" cy="6467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26C40EB0-BFDA-4E69-8FC8-EF9E8977B4B5}" type="slidenum">
              <a:rPr lang="en-US" smtClean="0"/>
              <a:pPr/>
              <a:t>26</a:t>
            </a:fld>
            <a:endParaRPr lang="en-US"/>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467600" cy="563562"/>
          </a:xfrm>
        </p:spPr>
        <p:txBody>
          <a:bodyPr>
            <a:noAutofit/>
          </a:bodyPr>
          <a:lstStyle/>
          <a:p>
            <a:pPr algn="r" rtl="1"/>
            <a:r>
              <a:rPr lang="fa-IR" sz="3600" dirty="0" smtClean="0">
                <a:cs typeface="B Titr" pitchFamily="2" charset="-78"/>
              </a:rPr>
              <a:t>کنترل سرعت موتور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pic>
        <p:nvPicPr>
          <p:cNvPr id="34818" name="Picture 2"/>
          <p:cNvPicPr>
            <a:picLocks noChangeAspect="1" noChangeArrowheads="1"/>
          </p:cNvPicPr>
          <p:nvPr/>
        </p:nvPicPr>
        <p:blipFill>
          <a:blip r:embed="rId2"/>
          <a:srcRect/>
          <a:stretch>
            <a:fillRect/>
          </a:stretch>
        </p:blipFill>
        <p:spPr bwMode="auto">
          <a:xfrm>
            <a:off x="5105400" y="1371600"/>
            <a:ext cx="3605688" cy="2590800"/>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457200" y="1219200"/>
            <a:ext cx="4421571" cy="4038600"/>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a:srcRect/>
          <a:stretch>
            <a:fillRect/>
          </a:stretch>
        </p:blipFill>
        <p:spPr bwMode="auto">
          <a:xfrm>
            <a:off x="457200" y="5286375"/>
            <a:ext cx="2576299" cy="1419225"/>
          </a:xfrm>
          <a:prstGeom prst="rect">
            <a:avLst/>
          </a:prstGeom>
          <a:noFill/>
          <a:ln w="9525">
            <a:noFill/>
            <a:miter lim="800000"/>
            <a:headEnd/>
            <a:tailEnd/>
          </a:ln>
          <a:effectLst/>
        </p:spPr>
      </p:pic>
      <p:cxnSp>
        <p:nvCxnSpPr>
          <p:cNvPr id="8" name="Straight Arrow Connector 7"/>
          <p:cNvCxnSpPr/>
          <p:nvPr/>
        </p:nvCxnSpPr>
        <p:spPr>
          <a:xfrm>
            <a:off x="3124200" y="6096000"/>
            <a:ext cx="18288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6600" y="5638800"/>
            <a:ext cx="1560901" cy="369332"/>
          </a:xfrm>
          <a:prstGeom prst="rect">
            <a:avLst/>
          </a:prstGeom>
          <a:noFill/>
        </p:spPr>
        <p:txBody>
          <a:bodyPr wrap="square" rtlCol="0">
            <a:spAutoFit/>
          </a:bodyPr>
          <a:lstStyle/>
          <a:p>
            <a:pPr algn="r" rtl="1"/>
            <a:r>
              <a:rPr lang="en-US" dirty="0" smtClean="0">
                <a:cs typeface="B Nazanin" pitchFamily="2" charset="-78"/>
              </a:rPr>
              <a:t>Ra</a:t>
            </a:r>
            <a:r>
              <a:rPr lang="fa-IR" dirty="0" smtClean="0">
                <a:cs typeface="B Nazanin" pitchFamily="2" charset="-78"/>
              </a:rPr>
              <a:t> خیلی کوچک</a:t>
            </a:r>
            <a:endParaRPr lang="en-US" dirty="0">
              <a:cs typeface="B Nazanin" pitchFamily="2" charset="-78"/>
            </a:endParaRPr>
          </a:p>
        </p:txBody>
      </p:sp>
      <p:pic>
        <p:nvPicPr>
          <p:cNvPr id="34821" name="Picture 5"/>
          <p:cNvPicPr>
            <a:picLocks noChangeAspect="1" noChangeArrowheads="1"/>
          </p:cNvPicPr>
          <p:nvPr/>
        </p:nvPicPr>
        <p:blipFill>
          <a:blip r:embed="rId5"/>
          <a:srcRect/>
          <a:stretch>
            <a:fillRect/>
          </a:stretch>
        </p:blipFill>
        <p:spPr bwMode="auto">
          <a:xfrm>
            <a:off x="5029200" y="5476875"/>
            <a:ext cx="1952625" cy="1228725"/>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26C40EB0-BFDA-4E69-8FC8-EF9E8977B4B5}" type="slidenum">
              <a:rPr lang="en-US" smtClean="0"/>
              <a:pPr/>
              <a:t>27</a:t>
            </a:fld>
            <a:endParaRPr lang="en-US"/>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934200" cy="838200"/>
          </a:xfrm>
        </p:spPr>
        <p:txBody>
          <a:bodyPr>
            <a:normAutofit/>
          </a:bodyPr>
          <a:lstStyle/>
          <a:p>
            <a:pPr algn="r" rtl="1"/>
            <a:r>
              <a:rPr lang="fa-IR" sz="3600" dirty="0" smtClean="0">
                <a:cs typeface="B Titr" pitchFamily="2" charset="-78"/>
              </a:rPr>
              <a:t>روشهای کنترل سرعت موتورهای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305800" cy="4709160"/>
          </a:xfrm>
        </p:spPr>
        <p:txBody>
          <a:bodyPr>
            <a:normAutofit/>
          </a:bodyPr>
          <a:lstStyle/>
          <a:p>
            <a:pPr algn="just" rtl="1">
              <a:lnSpc>
                <a:spcPct val="120000"/>
              </a:lnSpc>
              <a:buNone/>
            </a:pPr>
            <a:r>
              <a:rPr lang="fa-IR" sz="2400" dirty="0" smtClean="0">
                <a:cs typeface="B Mitra" pitchFamily="2" charset="-78"/>
              </a:rPr>
              <a:t>دو روش کلی برای کنترل سرعت موتورهای </a:t>
            </a:r>
            <a:r>
              <a:rPr lang="en-US" sz="2400" dirty="0" smtClean="0">
                <a:cs typeface="B Mitra" pitchFamily="2" charset="-78"/>
              </a:rPr>
              <a:t>DC</a:t>
            </a:r>
            <a:r>
              <a:rPr lang="fa-IR" sz="2400" dirty="0" smtClean="0">
                <a:cs typeface="B Mitra" pitchFamily="2" charset="-78"/>
              </a:rPr>
              <a:t> وجود دارد.</a:t>
            </a:r>
          </a:p>
          <a:p>
            <a:pPr algn="just" rtl="1">
              <a:lnSpc>
                <a:spcPct val="120000"/>
              </a:lnSpc>
              <a:buNone/>
            </a:pPr>
            <a:r>
              <a:rPr lang="fa-IR" sz="2400" b="1" u="sng" dirty="0" smtClean="0">
                <a:cs typeface="B Mitra" pitchFamily="2" charset="-78"/>
              </a:rPr>
              <a:t>الف: با کنترل ولتاژ ترمینال</a:t>
            </a:r>
          </a:p>
          <a:p>
            <a:pPr marL="0" indent="0" algn="just" rtl="1">
              <a:lnSpc>
                <a:spcPct val="120000"/>
              </a:lnSpc>
              <a:buNone/>
            </a:pPr>
            <a:r>
              <a:rPr lang="fa-IR" sz="2000" dirty="0" smtClean="0">
                <a:cs typeface="B Mitra" pitchFamily="2" charset="-78"/>
              </a:rPr>
              <a:t>در این روش با افزایش و یا کاهش ولتاژ ترمینال میتوان به سرعتهای مورد نظر دست یافت. و فقط قابل استفاده تا سرعت نامی میباشد. چرا؟</a:t>
            </a:r>
          </a:p>
          <a:p>
            <a:pPr algn="just" rtl="1">
              <a:lnSpc>
                <a:spcPct val="120000"/>
              </a:lnSpc>
              <a:buNone/>
            </a:pPr>
            <a:r>
              <a:rPr lang="fa-IR" sz="2400" b="1" u="sng" dirty="0" smtClean="0">
                <a:cs typeface="B Mitra" pitchFamily="2" charset="-78"/>
              </a:rPr>
              <a:t>ب: با کاهش جریان تحریک</a:t>
            </a:r>
          </a:p>
          <a:p>
            <a:pPr marL="0" indent="0" algn="just" rtl="1">
              <a:lnSpc>
                <a:spcPct val="120000"/>
              </a:lnSpc>
              <a:buNone/>
            </a:pPr>
            <a:r>
              <a:rPr lang="fa-IR" sz="2000" dirty="0" smtClean="0">
                <a:cs typeface="B Mitra" pitchFamily="2" charset="-78"/>
              </a:rPr>
              <a:t>در این روش مطابق رابطه فوق جریان تحریک و سرعت با هم رابطه عکس دارند از اینرو با کاهش جریان تحریک میتوان سرعت آن را افزایش داد و بالعکس. در هنگام راه اندازی نباید از این روش استفاده کرد. چرا؟</a:t>
            </a:r>
            <a:endParaRPr lang="en-US" sz="2000" dirty="0">
              <a:cs typeface="B Mitra" pitchFamily="2" charset="-78"/>
            </a:endParaRPr>
          </a:p>
        </p:txBody>
      </p:sp>
      <p:pic>
        <p:nvPicPr>
          <p:cNvPr id="4" name="Picture 5"/>
          <p:cNvPicPr>
            <a:picLocks noChangeAspect="1" noChangeArrowheads="1"/>
          </p:cNvPicPr>
          <p:nvPr/>
        </p:nvPicPr>
        <p:blipFill>
          <a:blip r:embed="rId2"/>
          <a:srcRect/>
          <a:stretch>
            <a:fillRect/>
          </a:stretch>
        </p:blipFill>
        <p:spPr bwMode="auto">
          <a:xfrm>
            <a:off x="5638800" y="4857843"/>
            <a:ext cx="2209800" cy="1390557"/>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838200" y="4419600"/>
            <a:ext cx="3992012" cy="2362200"/>
          </a:xfrm>
          <a:prstGeom prst="rect">
            <a:avLst/>
          </a:prstGeom>
          <a:noFill/>
          <a:ln w="9525">
            <a:noFill/>
            <a:miter lim="800000"/>
            <a:headEnd/>
            <a:tailEnd/>
          </a:ln>
          <a:effectLst/>
        </p:spPr>
      </p:pic>
      <p:cxnSp>
        <p:nvCxnSpPr>
          <p:cNvPr id="7" name="Straight Arrow Connector 6"/>
          <p:cNvCxnSpPr/>
          <p:nvPr/>
        </p:nvCxnSpPr>
        <p:spPr>
          <a:xfrm>
            <a:off x="3200400" y="4953000"/>
            <a:ext cx="381000" cy="3048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6C40EB0-BFDA-4E69-8FC8-EF9E8977B4B5}" type="slidenum">
              <a:rPr lang="en-US" smtClean="0"/>
              <a:pPr/>
              <a:t>28</a:t>
            </a:fld>
            <a:endParaRPr lang="en-US"/>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467600" cy="487362"/>
          </a:xfrm>
        </p:spPr>
        <p:txBody>
          <a:bodyPr>
            <a:noAutofit/>
          </a:bodyPr>
          <a:lstStyle/>
          <a:p>
            <a:pPr algn="r" rtl="1"/>
            <a:r>
              <a:rPr lang="fa-IR" sz="3600" dirty="0" smtClean="0">
                <a:cs typeface="B Titr" pitchFamily="2" charset="-78"/>
              </a:rPr>
              <a:t>انواع موتورهای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219200" y="1143000"/>
            <a:ext cx="7467600" cy="4873752"/>
          </a:xfrm>
        </p:spPr>
        <p:txBody>
          <a:bodyPr>
            <a:normAutofit lnSpcReduction="10000"/>
          </a:bodyPr>
          <a:lstStyle/>
          <a:p>
            <a:pPr algn="r" rtl="1">
              <a:lnSpc>
                <a:spcPct val="150000"/>
              </a:lnSpc>
              <a:buNone/>
            </a:pPr>
            <a:r>
              <a:rPr lang="fa-IR" sz="2400" dirty="0" smtClean="0">
                <a:cs typeface="B Mitra" pitchFamily="2" charset="-78"/>
              </a:rPr>
              <a:t>موتورهای </a:t>
            </a:r>
            <a:r>
              <a:rPr lang="en-US" sz="2400" dirty="0" smtClean="0">
                <a:cs typeface="B Mitra" pitchFamily="2" charset="-78"/>
              </a:rPr>
              <a:t>DC</a:t>
            </a:r>
            <a:r>
              <a:rPr lang="fa-IR" sz="2400" dirty="0" smtClean="0">
                <a:cs typeface="B Mitra" pitchFamily="2" charset="-78"/>
              </a:rPr>
              <a:t> را میتوان به دو دسته کلی تقسیم بندی نمود.</a:t>
            </a:r>
          </a:p>
          <a:p>
            <a:pPr algn="r" rtl="1">
              <a:lnSpc>
                <a:spcPct val="150000"/>
              </a:lnSpc>
              <a:buNone/>
            </a:pPr>
            <a:r>
              <a:rPr lang="fa-IR" u="sng" dirty="0" smtClean="0">
                <a:cs typeface=" Mitra" pitchFamily="2" charset="-78"/>
              </a:rPr>
              <a:t>الف: تحریک مستقل</a:t>
            </a:r>
          </a:p>
          <a:p>
            <a:pPr algn="r" rtl="1">
              <a:lnSpc>
                <a:spcPct val="150000"/>
              </a:lnSpc>
              <a:buNone/>
            </a:pPr>
            <a:r>
              <a:rPr lang="fa-IR" u="sng" dirty="0" smtClean="0">
                <a:cs typeface=" Mitra" pitchFamily="2" charset="-78"/>
              </a:rPr>
              <a:t>ب: خود تحریک شامل</a:t>
            </a:r>
          </a:p>
          <a:p>
            <a:pPr algn="r" rtl="1">
              <a:lnSpc>
                <a:spcPct val="150000"/>
              </a:lnSpc>
              <a:buNone/>
            </a:pPr>
            <a:r>
              <a:rPr lang="fa-IR" dirty="0" smtClean="0">
                <a:cs typeface="B Mitra" pitchFamily="2" charset="-78"/>
              </a:rPr>
              <a:t>1- تحریک شنت</a:t>
            </a:r>
          </a:p>
          <a:p>
            <a:pPr algn="r" rtl="1">
              <a:lnSpc>
                <a:spcPct val="150000"/>
              </a:lnSpc>
              <a:buNone/>
            </a:pPr>
            <a:r>
              <a:rPr lang="fa-IR" dirty="0" smtClean="0">
                <a:cs typeface="B Mitra" pitchFamily="2" charset="-78"/>
              </a:rPr>
              <a:t>2- تحریک سری</a:t>
            </a:r>
          </a:p>
          <a:p>
            <a:pPr algn="r" rtl="1">
              <a:lnSpc>
                <a:spcPct val="150000"/>
              </a:lnSpc>
              <a:buNone/>
            </a:pPr>
            <a:r>
              <a:rPr lang="fa-IR" dirty="0" smtClean="0">
                <a:cs typeface="B Mitra" pitchFamily="2" charset="-78"/>
              </a:rPr>
              <a:t>3- کمپوند اضافی</a:t>
            </a:r>
          </a:p>
          <a:p>
            <a:pPr algn="r" rtl="1">
              <a:lnSpc>
                <a:spcPct val="150000"/>
              </a:lnSpc>
              <a:buNone/>
            </a:pPr>
            <a:r>
              <a:rPr lang="fa-IR" dirty="0" smtClean="0">
                <a:cs typeface="B Mitra" pitchFamily="2" charset="-78"/>
              </a:rPr>
              <a:t>4- کمپوند نقصانی</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26C40EB0-BFDA-4E69-8FC8-EF9E8977B4B5}" type="slidenum">
              <a:rPr lang="en-US" smtClean="0"/>
              <a:pPr/>
              <a:t>29</a:t>
            </a:fld>
            <a:endParaRPr lang="en-US"/>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543800" cy="685800"/>
          </a:xfrm>
        </p:spPr>
        <p:txBody>
          <a:bodyPr>
            <a:normAutofit fontScale="90000"/>
          </a:bodyPr>
          <a:lstStyle/>
          <a:p>
            <a:pPr algn="r"/>
            <a:r>
              <a:rPr lang="fa-IR" sz="4000" b="1" dirty="0" smtClean="0">
                <a:latin typeface="Times New Roman" pitchFamily="18" charset="0"/>
                <a:cs typeface="B Titr" pitchFamily="2" charset="-78"/>
              </a:rPr>
              <a:t>مقدمه</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066800" y="1143000"/>
            <a:ext cx="8001000" cy="5334000"/>
          </a:xfrm>
        </p:spPr>
        <p:txBody>
          <a:bodyPr>
            <a:normAutofit/>
          </a:bodyPr>
          <a:lstStyle/>
          <a:p>
            <a:pPr algn="just" rtl="1">
              <a:lnSpc>
                <a:spcPct val="150000"/>
              </a:lnSpc>
              <a:buFont typeface="Wingdings" pitchFamily="2" charset="2"/>
              <a:buChar char="v"/>
            </a:pPr>
            <a:r>
              <a:rPr lang="fa-IR" sz="2000" dirty="0" smtClean="0">
                <a:cs typeface=" Mitra" pitchFamily="2" charset="-78"/>
              </a:rPr>
              <a:t> سیستمهای توزیع برق </a:t>
            </a:r>
            <a:r>
              <a:rPr lang="en-US" sz="2000" dirty="0" smtClean="0">
                <a:cs typeface=" Mitra" pitchFamily="2" charset="-78"/>
              </a:rPr>
              <a:t>DC</a:t>
            </a:r>
            <a:r>
              <a:rPr lang="fa-IR" sz="2000" dirty="0" smtClean="0">
                <a:cs typeface=" Mitra" pitchFamily="2" charset="-78"/>
              </a:rPr>
              <a:t> در حال حاضر متداول نبوده و ژنراتورهای </a:t>
            </a:r>
            <a:r>
              <a:rPr lang="en-US" sz="2000" dirty="0" smtClean="0">
                <a:cs typeface=" Mitra" pitchFamily="2" charset="-78"/>
              </a:rPr>
              <a:t>DC</a:t>
            </a:r>
            <a:r>
              <a:rPr lang="fa-IR" sz="2000" dirty="0" smtClean="0">
                <a:cs typeface=" Mitra" pitchFamily="2" charset="-78"/>
              </a:rPr>
              <a:t> نیز کاربرد بسیار کمی در صنعت دارند.</a:t>
            </a:r>
          </a:p>
          <a:p>
            <a:pPr algn="just" rtl="1">
              <a:lnSpc>
                <a:spcPct val="150000"/>
              </a:lnSpc>
              <a:buFont typeface="Wingdings" pitchFamily="2" charset="2"/>
              <a:buChar char="v"/>
            </a:pPr>
            <a:r>
              <a:rPr lang="fa-IR" sz="2000" dirty="0" smtClean="0">
                <a:cs typeface=" Mitra" pitchFamily="2" charset="-78"/>
              </a:rPr>
              <a:t>در حال حاضر موتورهای </a:t>
            </a:r>
            <a:r>
              <a:rPr lang="en-US" sz="2000" dirty="0" smtClean="0">
                <a:cs typeface=" Mitra" pitchFamily="2" charset="-78"/>
              </a:rPr>
              <a:t>DC</a:t>
            </a:r>
            <a:r>
              <a:rPr lang="fa-IR" sz="2000" dirty="0" smtClean="0">
                <a:cs typeface=" Mitra" pitchFamily="2" charset="-78"/>
              </a:rPr>
              <a:t> به علت مزیت کنترل پذیری مطلوب آنها هنوز کاربردهای متنوعی در صنعت دارند.</a:t>
            </a:r>
          </a:p>
          <a:p>
            <a:pPr algn="just" rtl="1">
              <a:lnSpc>
                <a:spcPct val="150000"/>
              </a:lnSpc>
              <a:buFont typeface="Wingdings" pitchFamily="2" charset="2"/>
              <a:buChar char="v"/>
            </a:pPr>
            <a:r>
              <a:rPr lang="fa-IR" sz="2000" dirty="0" smtClean="0">
                <a:cs typeface=" Mitra" pitchFamily="2" charset="-78"/>
              </a:rPr>
              <a:t>عمده ماشینهای </a:t>
            </a:r>
            <a:r>
              <a:rPr lang="en-US" sz="2000" dirty="0" smtClean="0">
                <a:cs typeface=" Mitra" pitchFamily="2" charset="-78"/>
              </a:rPr>
              <a:t>DC</a:t>
            </a:r>
            <a:r>
              <a:rPr lang="fa-IR" sz="2000" dirty="0" smtClean="0">
                <a:cs typeface=" Mitra" pitchFamily="2" charset="-78"/>
              </a:rPr>
              <a:t> شبیه به ماشینهای </a:t>
            </a:r>
            <a:r>
              <a:rPr lang="en-US" sz="2000" dirty="0" smtClean="0">
                <a:cs typeface=" Mitra" pitchFamily="2" charset="-78"/>
              </a:rPr>
              <a:t>AC</a:t>
            </a:r>
            <a:r>
              <a:rPr lang="fa-IR" sz="2000" dirty="0" smtClean="0">
                <a:cs typeface=" Mitra" pitchFamily="2" charset="-78"/>
              </a:rPr>
              <a:t> می باشند چونکه ماهیت ولتاژ تولید شده در سیم پیچها </a:t>
            </a:r>
            <a:r>
              <a:rPr lang="en-US" sz="2000" dirty="0" smtClean="0">
                <a:cs typeface=" Mitra" pitchFamily="2" charset="-78"/>
              </a:rPr>
              <a:t>AC</a:t>
            </a:r>
            <a:r>
              <a:rPr lang="fa-IR" sz="2000" dirty="0" smtClean="0">
                <a:cs typeface=" Mitra" pitchFamily="2" charset="-78"/>
              </a:rPr>
              <a:t> میباشد و به علت وجود یکسو کننده خروجی ماشین یکسو گردیده و بدین ترتیب گشتاور در موتور </a:t>
            </a:r>
            <a:r>
              <a:rPr lang="en-US" sz="2000" dirty="0" smtClean="0">
                <a:cs typeface=" Mitra" pitchFamily="2" charset="-78"/>
              </a:rPr>
              <a:t>DC</a:t>
            </a:r>
            <a:r>
              <a:rPr lang="fa-IR" sz="2000" dirty="0" smtClean="0">
                <a:cs typeface=" Mitra" pitchFamily="2" charset="-78"/>
              </a:rPr>
              <a:t> و ولتآژ در ژنراتور </a:t>
            </a:r>
            <a:r>
              <a:rPr lang="en-US" sz="2000" dirty="0" smtClean="0">
                <a:cs typeface=" Mitra" pitchFamily="2" charset="-78"/>
              </a:rPr>
              <a:t>DC</a:t>
            </a:r>
            <a:r>
              <a:rPr lang="fa-IR" sz="2000" dirty="0" smtClean="0">
                <a:cs typeface=" Mitra" pitchFamily="2" charset="-78"/>
              </a:rPr>
              <a:t> یکسو میگردد. این مکانیزم کموتاتور نام دارد.</a:t>
            </a:r>
          </a:p>
          <a:p>
            <a:pPr algn="just" rtl="1">
              <a:lnSpc>
                <a:spcPct val="150000"/>
              </a:lnSpc>
              <a:buFont typeface="Wingdings" pitchFamily="2" charset="2"/>
              <a:buChar char="v"/>
            </a:pPr>
            <a:r>
              <a:rPr lang="fa-IR" sz="2000" dirty="0" smtClean="0">
                <a:cs typeface=" Mitra" pitchFamily="2" charset="-78"/>
              </a:rPr>
              <a:t>عیب عمده ماشینهای </a:t>
            </a:r>
            <a:r>
              <a:rPr lang="en-US" sz="2000" dirty="0" smtClean="0">
                <a:cs typeface=" Mitra" pitchFamily="2" charset="-78"/>
              </a:rPr>
              <a:t>DC</a:t>
            </a:r>
            <a:r>
              <a:rPr lang="fa-IR" sz="2000" dirty="0" smtClean="0">
                <a:cs typeface=" Mitra" pitchFamily="2" charset="-78"/>
              </a:rPr>
              <a:t> استفاده از کموتاتور و متعاقب آن فرسودگی نیاز به تعمیر و نگهداری و ایجاد جرقه میباشد .</a:t>
            </a:r>
            <a:endParaRPr lang="en-US" sz="2000" dirty="0" smtClean="0">
              <a:cs typeface=" Mitra" pitchFamily="2" charset="-78"/>
            </a:endParaRPr>
          </a:p>
          <a:p>
            <a:pPr algn="just" rtl="1">
              <a:lnSpc>
                <a:spcPct val="150000"/>
              </a:lnSpc>
              <a:buFont typeface="Wingdings" pitchFamily="2" charset="2"/>
              <a:buChar char="v"/>
            </a:pPr>
            <a:r>
              <a:rPr lang="fa-IR" sz="2000" dirty="0" smtClean="0">
                <a:cs typeface=" Mitra" pitchFamily="2" charset="-78"/>
              </a:rPr>
              <a:t>جایگاه ماشینهای </a:t>
            </a:r>
            <a:r>
              <a:rPr lang="en-US" sz="2000" dirty="0" smtClean="0">
                <a:cs typeface=" Mitra" pitchFamily="2" charset="-78"/>
              </a:rPr>
              <a:t>DC</a:t>
            </a:r>
            <a:r>
              <a:rPr lang="fa-IR" sz="2000" dirty="0" smtClean="0">
                <a:cs typeface=" Mitra" pitchFamily="2" charset="-78"/>
              </a:rPr>
              <a:t> با تغییر و تحولات رخ داده در عرصه الکترونیک قدرت خدشه دیده و رفته رفته جایگاه خود را در ضمینه کنترل دور و گشتاور به رقبای خود واگذار می کند.</a:t>
            </a:r>
          </a:p>
          <a:p>
            <a:pPr algn="r" rtl="1">
              <a:buFont typeface="Wingdings" pitchFamily="2" charset="2"/>
              <a:buChar char="v"/>
            </a:pPr>
            <a:endParaRPr lang="fa-IR" dirty="0" smtClean="0"/>
          </a:p>
          <a:p>
            <a:pPr algn="r" rtl="1">
              <a:buFont typeface="Wingdings" pitchFamily="2" charset="2"/>
              <a:buChar char="v"/>
            </a:pPr>
            <a:endParaRPr lang="en-US" dirty="0"/>
          </a:p>
        </p:txBody>
      </p:sp>
      <p:sp>
        <p:nvSpPr>
          <p:cNvPr id="4" name="Slide Number Placeholder 3"/>
          <p:cNvSpPr>
            <a:spLocks noGrp="1"/>
          </p:cNvSpPr>
          <p:nvPr>
            <p:ph type="sldNum" sz="quarter" idx="12"/>
          </p:nvPr>
        </p:nvSpPr>
        <p:spPr/>
        <p:txBody>
          <a:bodyPr/>
          <a:lstStyle/>
          <a:p>
            <a:fld id="{26C40EB0-BFDA-4E69-8FC8-EF9E8977B4B5}" type="slidenum">
              <a:rPr lang="en-US" smtClean="0"/>
              <a:pPr/>
              <a:t>3</a:t>
            </a:fld>
            <a:endParaRPr lang="en-US"/>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5181600" cy="563562"/>
          </a:xfrm>
        </p:spPr>
        <p:txBody>
          <a:bodyPr>
            <a:noAutofit/>
          </a:bodyPr>
          <a:lstStyle/>
          <a:p>
            <a:pPr algn="r" rtl="1"/>
            <a:r>
              <a:rPr lang="fa-IR" sz="3600" dirty="0" smtClean="0">
                <a:cs typeface="B Titr" pitchFamily="2" charset="-78"/>
              </a:rPr>
              <a:t>موتور تحریک مستقل</a:t>
            </a:r>
            <a:endParaRPr lang="en-US" sz="3600" dirty="0">
              <a:cs typeface="B Titr" pitchFamily="2" charset="-78"/>
            </a:endParaRPr>
          </a:p>
        </p:txBody>
      </p:sp>
      <p:pic>
        <p:nvPicPr>
          <p:cNvPr id="4" name="Picture 5" descr="f8-26a.jpg"/>
          <p:cNvPicPr>
            <a:picLocks noChangeAspect="1"/>
          </p:cNvPicPr>
          <p:nvPr/>
        </p:nvPicPr>
        <p:blipFill>
          <a:blip r:embed="rId2">
            <a:lum contrast="20000"/>
          </a:blip>
          <a:srcRect/>
          <a:stretch>
            <a:fillRect/>
          </a:stretch>
        </p:blipFill>
        <p:spPr bwMode="auto">
          <a:xfrm>
            <a:off x="4114800" y="1295400"/>
            <a:ext cx="4648200" cy="2883375"/>
          </a:xfrm>
          <a:prstGeom prst="rect">
            <a:avLst/>
          </a:prstGeom>
          <a:noFill/>
          <a:ln w="9525">
            <a:noFill/>
            <a:miter lim="800000"/>
            <a:headEnd/>
            <a:tailEnd/>
          </a:ln>
        </p:spPr>
      </p:pic>
      <p:pic>
        <p:nvPicPr>
          <p:cNvPr id="5" name="Picture 5" descr="f8-27b.jpg"/>
          <p:cNvPicPr>
            <a:picLocks noChangeAspect="1"/>
          </p:cNvPicPr>
          <p:nvPr/>
        </p:nvPicPr>
        <p:blipFill>
          <a:blip r:embed="rId3"/>
          <a:srcRect/>
          <a:stretch>
            <a:fillRect/>
          </a:stretch>
        </p:blipFill>
        <p:spPr bwMode="auto">
          <a:xfrm>
            <a:off x="106418" y="3886200"/>
            <a:ext cx="4236982" cy="2895600"/>
          </a:xfrm>
          <a:prstGeom prst="rect">
            <a:avLst/>
          </a:prstGeom>
          <a:noFill/>
          <a:ln w="9525">
            <a:noFill/>
            <a:miter lim="800000"/>
            <a:headEnd/>
            <a:tailEnd/>
          </a:ln>
        </p:spPr>
      </p:pic>
      <p:sp>
        <p:nvSpPr>
          <p:cNvPr id="6" name="TextBox 5"/>
          <p:cNvSpPr txBox="1"/>
          <p:nvPr/>
        </p:nvSpPr>
        <p:spPr>
          <a:xfrm>
            <a:off x="1676400" y="1563469"/>
            <a:ext cx="1752600" cy="646331"/>
          </a:xfrm>
          <a:prstGeom prst="rect">
            <a:avLst/>
          </a:prstGeom>
          <a:noFill/>
        </p:spPr>
        <p:txBody>
          <a:bodyPr wrap="square" rtlCol="0">
            <a:spAutoFit/>
          </a:bodyPr>
          <a:lstStyle/>
          <a:p>
            <a:pPr algn="ctr" rtl="1"/>
            <a:r>
              <a:rPr lang="fa-IR" dirty="0" smtClean="0">
                <a:cs typeface=" Mitra" pitchFamily="2" charset="-78"/>
              </a:rPr>
              <a:t>مدار معادل موتور تحریک مستقل</a:t>
            </a:r>
            <a:endParaRPr lang="en-US" dirty="0">
              <a:cs typeface=" Mitra" pitchFamily="2" charset="-78"/>
            </a:endParaRPr>
          </a:p>
        </p:txBody>
      </p:sp>
      <p:cxnSp>
        <p:nvCxnSpPr>
          <p:cNvPr id="8" name="Straight Arrow Connector 7"/>
          <p:cNvCxnSpPr/>
          <p:nvPr/>
        </p:nvCxnSpPr>
        <p:spPr>
          <a:xfrm>
            <a:off x="3352800" y="1905000"/>
            <a:ext cx="68580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4992469"/>
            <a:ext cx="2133600" cy="646331"/>
          </a:xfrm>
          <a:prstGeom prst="rect">
            <a:avLst/>
          </a:prstGeom>
          <a:noFill/>
        </p:spPr>
        <p:txBody>
          <a:bodyPr wrap="square" rtlCol="0">
            <a:spAutoFit/>
          </a:bodyPr>
          <a:lstStyle/>
          <a:p>
            <a:pPr algn="ctr" rtl="1"/>
            <a:r>
              <a:rPr lang="fa-IR" dirty="0" smtClean="0">
                <a:cs typeface=" Mitra" pitchFamily="2" charset="-78"/>
              </a:rPr>
              <a:t>منحنی مشخصه خارجی موتور تحریک مستقل</a:t>
            </a:r>
            <a:endParaRPr lang="en-US" dirty="0">
              <a:cs typeface=" Mitra" pitchFamily="2" charset="-78"/>
            </a:endParaRPr>
          </a:p>
        </p:txBody>
      </p:sp>
      <p:cxnSp>
        <p:nvCxnSpPr>
          <p:cNvPr id="11" name="Straight Arrow Connector 10"/>
          <p:cNvCxnSpPr/>
          <p:nvPr/>
        </p:nvCxnSpPr>
        <p:spPr>
          <a:xfrm rot="10800000">
            <a:off x="4419601" y="5332411"/>
            <a:ext cx="121920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26C40EB0-BFDA-4E69-8FC8-EF9E8977B4B5}" type="slidenum">
              <a:rPr lang="en-US" smtClean="0"/>
              <a:pPr/>
              <a:t>30</a:t>
            </a:fld>
            <a:endParaRPr lang="en-US"/>
          </a:p>
        </p:txBody>
      </p:sp>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381000"/>
            <a:ext cx="4648200" cy="639762"/>
          </a:xfrm>
        </p:spPr>
        <p:txBody>
          <a:bodyPr>
            <a:noAutofit/>
          </a:bodyPr>
          <a:lstStyle/>
          <a:p>
            <a:pPr algn="r" rtl="1"/>
            <a:r>
              <a:rPr lang="fa-IR" sz="3600" dirty="0" smtClean="0">
                <a:cs typeface="B Titr" pitchFamily="2" charset="-78"/>
              </a:rPr>
              <a:t>موتور خود تحریک شنت</a:t>
            </a:r>
            <a:endParaRPr lang="en-US" sz="3600" dirty="0">
              <a:cs typeface="B Titr" pitchFamily="2" charset="-78"/>
            </a:endParaRPr>
          </a:p>
        </p:txBody>
      </p:sp>
      <p:pic>
        <p:nvPicPr>
          <p:cNvPr id="4" name="Picture 4" descr="f8-26b.jpg"/>
          <p:cNvPicPr>
            <a:picLocks noChangeAspect="1"/>
          </p:cNvPicPr>
          <p:nvPr/>
        </p:nvPicPr>
        <p:blipFill>
          <a:blip r:embed="rId2">
            <a:lum contrast="20000"/>
          </a:blip>
          <a:srcRect/>
          <a:stretch>
            <a:fillRect/>
          </a:stretch>
        </p:blipFill>
        <p:spPr bwMode="auto">
          <a:xfrm>
            <a:off x="4611688" y="1253341"/>
            <a:ext cx="3998912" cy="3394859"/>
          </a:xfrm>
          <a:prstGeom prst="rect">
            <a:avLst/>
          </a:prstGeom>
          <a:noFill/>
          <a:ln w="9525">
            <a:noFill/>
            <a:miter lim="800000"/>
            <a:headEnd/>
            <a:tailEnd/>
          </a:ln>
        </p:spPr>
      </p:pic>
      <p:pic>
        <p:nvPicPr>
          <p:cNvPr id="5" name="Picture 5" descr="f8-27b.jpg"/>
          <p:cNvPicPr>
            <a:picLocks noChangeAspect="1"/>
          </p:cNvPicPr>
          <p:nvPr/>
        </p:nvPicPr>
        <p:blipFill>
          <a:blip r:embed="rId3"/>
          <a:srcRect/>
          <a:stretch>
            <a:fillRect/>
          </a:stretch>
        </p:blipFill>
        <p:spPr bwMode="auto">
          <a:xfrm>
            <a:off x="76200" y="3581400"/>
            <a:ext cx="4617982" cy="3155980"/>
          </a:xfrm>
          <a:prstGeom prst="rect">
            <a:avLst/>
          </a:prstGeom>
          <a:noFill/>
          <a:ln w="9525">
            <a:noFill/>
            <a:miter lim="800000"/>
            <a:headEnd/>
            <a:tailEnd/>
          </a:ln>
        </p:spPr>
      </p:pic>
      <p:sp>
        <p:nvSpPr>
          <p:cNvPr id="6" name="TextBox 5"/>
          <p:cNvSpPr txBox="1"/>
          <p:nvPr/>
        </p:nvSpPr>
        <p:spPr>
          <a:xfrm>
            <a:off x="2133600" y="1563469"/>
            <a:ext cx="1752600" cy="646331"/>
          </a:xfrm>
          <a:prstGeom prst="rect">
            <a:avLst/>
          </a:prstGeom>
          <a:noFill/>
        </p:spPr>
        <p:txBody>
          <a:bodyPr wrap="square" rtlCol="0">
            <a:spAutoFit/>
          </a:bodyPr>
          <a:lstStyle/>
          <a:p>
            <a:pPr algn="ctr" rtl="1"/>
            <a:r>
              <a:rPr lang="fa-IR" dirty="0" smtClean="0">
                <a:cs typeface=" Mitra" pitchFamily="2" charset="-78"/>
              </a:rPr>
              <a:t>مدار معادل موتور خود تحریک شنت</a:t>
            </a:r>
            <a:endParaRPr lang="en-US" dirty="0">
              <a:cs typeface=" Mitra" pitchFamily="2" charset="-78"/>
            </a:endParaRPr>
          </a:p>
        </p:txBody>
      </p:sp>
      <p:cxnSp>
        <p:nvCxnSpPr>
          <p:cNvPr id="7" name="Straight Arrow Connector 6"/>
          <p:cNvCxnSpPr/>
          <p:nvPr/>
        </p:nvCxnSpPr>
        <p:spPr>
          <a:xfrm>
            <a:off x="3733800" y="1905000"/>
            <a:ext cx="8382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3600" y="4992469"/>
            <a:ext cx="2133600" cy="646331"/>
          </a:xfrm>
          <a:prstGeom prst="rect">
            <a:avLst/>
          </a:prstGeom>
          <a:noFill/>
        </p:spPr>
        <p:txBody>
          <a:bodyPr wrap="square" rtlCol="0">
            <a:spAutoFit/>
          </a:bodyPr>
          <a:lstStyle/>
          <a:p>
            <a:pPr algn="ctr" rtl="1"/>
            <a:r>
              <a:rPr lang="fa-IR" dirty="0" smtClean="0">
                <a:cs typeface=" Mitra" pitchFamily="2" charset="-78"/>
              </a:rPr>
              <a:t>منحنی مشخصه خارجی موتور خودتحریک شنت</a:t>
            </a:r>
            <a:endParaRPr lang="en-US" dirty="0">
              <a:cs typeface=" Mitra" pitchFamily="2" charset="-78"/>
            </a:endParaRPr>
          </a:p>
        </p:txBody>
      </p:sp>
      <p:cxnSp>
        <p:nvCxnSpPr>
          <p:cNvPr id="9" name="Straight Arrow Connector 8"/>
          <p:cNvCxnSpPr/>
          <p:nvPr/>
        </p:nvCxnSpPr>
        <p:spPr>
          <a:xfrm rot="10800000">
            <a:off x="4800601" y="5334000"/>
            <a:ext cx="12192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26C40EB0-BFDA-4E69-8FC8-EF9E8977B4B5}" type="slidenum">
              <a:rPr lang="en-US" smtClean="0"/>
              <a:pPr/>
              <a:t>31</a:t>
            </a:fld>
            <a:endParaRPr lang="en-US"/>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467600" cy="639762"/>
          </a:xfrm>
        </p:spPr>
        <p:txBody>
          <a:bodyPr>
            <a:normAutofit fontScale="90000"/>
          </a:bodyPr>
          <a:lstStyle/>
          <a:p>
            <a:pPr algn="r" rtl="1"/>
            <a:r>
              <a:rPr lang="fa-IR" dirty="0" smtClean="0">
                <a:cs typeface="B Titr" pitchFamily="2" charset="-78"/>
              </a:rPr>
              <a:t>موتور خود تحریک سری</a:t>
            </a:r>
            <a:endParaRPr lang="en-US" dirty="0">
              <a:cs typeface="B Titr" pitchFamily="2" charset="-78"/>
            </a:endParaRPr>
          </a:p>
        </p:txBody>
      </p:sp>
      <p:sp>
        <p:nvSpPr>
          <p:cNvPr id="6" name="TextBox 5"/>
          <p:cNvSpPr txBox="1"/>
          <p:nvPr/>
        </p:nvSpPr>
        <p:spPr>
          <a:xfrm>
            <a:off x="762000" y="1563469"/>
            <a:ext cx="1752600" cy="646331"/>
          </a:xfrm>
          <a:prstGeom prst="rect">
            <a:avLst/>
          </a:prstGeom>
          <a:noFill/>
        </p:spPr>
        <p:txBody>
          <a:bodyPr wrap="square" rtlCol="0">
            <a:spAutoFit/>
          </a:bodyPr>
          <a:lstStyle/>
          <a:p>
            <a:pPr algn="ctr" rtl="1"/>
            <a:r>
              <a:rPr lang="fa-IR" dirty="0" smtClean="0">
                <a:cs typeface=" Mitra" pitchFamily="2" charset="-78"/>
              </a:rPr>
              <a:t>مدار معادل موتور خود تحریک سری</a:t>
            </a:r>
            <a:endParaRPr lang="en-US" dirty="0">
              <a:cs typeface=" Mitra" pitchFamily="2" charset="-78"/>
            </a:endParaRPr>
          </a:p>
        </p:txBody>
      </p:sp>
      <p:cxnSp>
        <p:nvCxnSpPr>
          <p:cNvPr id="7" name="Straight Arrow Connector 6"/>
          <p:cNvCxnSpPr/>
          <p:nvPr/>
        </p:nvCxnSpPr>
        <p:spPr>
          <a:xfrm>
            <a:off x="2514600" y="1905000"/>
            <a:ext cx="68580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0" y="4916269"/>
            <a:ext cx="2133600" cy="646331"/>
          </a:xfrm>
          <a:prstGeom prst="rect">
            <a:avLst/>
          </a:prstGeom>
          <a:noFill/>
        </p:spPr>
        <p:txBody>
          <a:bodyPr wrap="square" rtlCol="0">
            <a:spAutoFit/>
          </a:bodyPr>
          <a:lstStyle/>
          <a:p>
            <a:pPr algn="ctr" rtl="1"/>
            <a:r>
              <a:rPr lang="fa-IR" dirty="0" smtClean="0">
                <a:cs typeface=" Mitra" pitchFamily="2" charset="-78"/>
              </a:rPr>
              <a:t>منحنی مشخصه خارجی موتور خودتحریک سری</a:t>
            </a:r>
            <a:endParaRPr lang="en-US" dirty="0">
              <a:cs typeface=" Mitra" pitchFamily="2" charset="-78"/>
            </a:endParaRPr>
          </a:p>
        </p:txBody>
      </p:sp>
      <p:cxnSp>
        <p:nvCxnSpPr>
          <p:cNvPr id="9" name="Straight Arrow Connector 8"/>
          <p:cNvCxnSpPr/>
          <p:nvPr/>
        </p:nvCxnSpPr>
        <p:spPr>
          <a:xfrm rot="10800000">
            <a:off x="5029201" y="5295680"/>
            <a:ext cx="121920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pic>
        <p:nvPicPr>
          <p:cNvPr id="10" name="Picture 2" descr="f8-40.jpg"/>
          <p:cNvPicPr>
            <a:picLocks noChangeAspect="1"/>
          </p:cNvPicPr>
          <p:nvPr/>
        </p:nvPicPr>
        <p:blipFill>
          <a:blip r:embed="rId2"/>
          <a:srcRect/>
          <a:stretch>
            <a:fillRect/>
          </a:stretch>
        </p:blipFill>
        <p:spPr bwMode="auto">
          <a:xfrm>
            <a:off x="3657600" y="1219200"/>
            <a:ext cx="4969264" cy="2743200"/>
          </a:xfrm>
          <a:prstGeom prst="rect">
            <a:avLst/>
          </a:prstGeom>
          <a:noFill/>
          <a:ln w="9525">
            <a:noFill/>
            <a:miter lim="800000"/>
            <a:headEnd/>
            <a:tailEnd/>
          </a:ln>
        </p:spPr>
      </p:pic>
      <p:pic>
        <p:nvPicPr>
          <p:cNvPr id="11" name="Picture 2" descr="f8-41.jpg"/>
          <p:cNvPicPr>
            <a:picLocks noChangeAspect="1"/>
          </p:cNvPicPr>
          <p:nvPr/>
        </p:nvPicPr>
        <p:blipFill>
          <a:blip r:embed="rId3">
            <a:lum contrast="20000"/>
          </a:blip>
          <a:srcRect/>
          <a:stretch>
            <a:fillRect/>
          </a:stretch>
        </p:blipFill>
        <p:spPr bwMode="auto">
          <a:xfrm>
            <a:off x="152400" y="3505200"/>
            <a:ext cx="4869756" cy="32766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26C40EB0-BFDA-4E69-8FC8-EF9E8977B4B5}" type="slidenum">
              <a:rPr lang="en-US" smtClean="0"/>
              <a:pPr/>
              <a:t>32</a:t>
            </a:fld>
            <a:endParaRPr lang="en-US"/>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467600" cy="639762"/>
          </a:xfrm>
        </p:spPr>
        <p:txBody>
          <a:bodyPr>
            <a:noAutofit/>
          </a:bodyPr>
          <a:lstStyle/>
          <a:p>
            <a:pPr algn="r"/>
            <a:r>
              <a:rPr lang="fa-IR" sz="3600" dirty="0" smtClean="0">
                <a:cs typeface="B Titr" pitchFamily="2" charset="-78"/>
              </a:rPr>
              <a:t>موتور خود تحریک کمپوند</a:t>
            </a:r>
            <a:endParaRPr lang="en-US" sz="3600" dirty="0">
              <a:cs typeface="B Titr" pitchFamily="2" charset="-78"/>
            </a:endParaRPr>
          </a:p>
        </p:txBody>
      </p:sp>
      <p:pic>
        <p:nvPicPr>
          <p:cNvPr id="4" name="Content Placeholder 3" descr="f8-44a.jpg"/>
          <p:cNvPicPr>
            <a:picLocks noGrp="1" noChangeAspect="1"/>
          </p:cNvPicPr>
          <p:nvPr>
            <p:ph idx="1"/>
          </p:nvPr>
        </p:nvPicPr>
        <p:blipFill>
          <a:blip r:embed="rId2">
            <a:lum contrast="10000"/>
          </a:blip>
          <a:srcRect b="2686"/>
          <a:stretch>
            <a:fillRect/>
          </a:stretch>
        </p:blipFill>
        <p:spPr bwMode="auto">
          <a:xfrm>
            <a:off x="3048000" y="1219200"/>
            <a:ext cx="5638800" cy="2465959"/>
          </a:xfrm>
          <a:prstGeom prst="rect">
            <a:avLst/>
          </a:prstGeom>
          <a:noFill/>
          <a:ln w="9525">
            <a:noFill/>
            <a:miter lim="800000"/>
            <a:headEnd/>
            <a:tailEnd/>
          </a:ln>
        </p:spPr>
      </p:pic>
      <p:pic>
        <p:nvPicPr>
          <p:cNvPr id="5" name="Picture 4" descr="f8-44b.jpg"/>
          <p:cNvPicPr>
            <a:picLocks noChangeAspect="1"/>
          </p:cNvPicPr>
          <p:nvPr/>
        </p:nvPicPr>
        <p:blipFill>
          <a:blip r:embed="rId3">
            <a:lum contrast="10000"/>
          </a:blip>
          <a:srcRect b="2751"/>
          <a:stretch>
            <a:fillRect/>
          </a:stretch>
        </p:blipFill>
        <p:spPr bwMode="auto">
          <a:xfrm>
            <a:off x="3048000" y="3810000"/>
            <a:ext cx="4495800" cy="2514600"/>
          </a:xfrm>
          <a:prstGeom prst="rect">
            <a:avLst/>
          </a:prstGeom>
          <a:noFill/>
          <a:ln w="9525">
            <a:noFill/>
            <a:miter lim="800000"/>
            <a:headEnd/>
            <a:tailEnd/>
          </a:ln>
        </p:spPr>
      </p:pic>
      <p:sp>
        <p:nvSpPr>
          <p:cNvPr id="6" name="TextBox 5"/>
          <p:cNvSpPr txBox="1"/>
          <p:nvPr/>
        </p:nvSpPr>
        <p:spPr>
          <a:xfrm>
            <a:off x="76200" y="1752600"/>
            <a:ext cx="2133600" cy="646331"/>
          </a:xfrm>
          <a:prstGeom prst="rect">
            <a:avLst/>
          </a:prstGeom>
          <a:noFill/>
        </p:spPr>
        <p:txBody>
          <a:bodyPr wrap="square" rtlCol="0">
            <a:spAutoFit/>
          </a:bodyPr>
          <a:lstStyle/>
          <a:p>
            <a:pPr algn="ctr" rtl="1"/>
            <a:r>
              <a:rPr lang="fa-IR" dirty="0" smtClean="0">
                <a:cs typeface=" Mitra" pitchFamily="2" charset="-78"/>
              </a:rPr>
              <a:t>مدار معادل موتور کمپوند با اتصال شنت بلند</a:t>
            </a:r>
            <a:endParaRPr lang="en-US" dirty="0">
              <a:cs typeface=" Mitra" pitchFamily="2" charset="-78"/>
            </a:endParaRPr>
          </a:p>
        </p:txBody>
      </p:sp>
      <p:sp>
        <p:nvSpPr>
          <p:cNvPr id="8" name="TextBox 7"/>
          <p:cNvSpPr txBox="1"/>
          <p:nvPr/>
        </p:nvSpPr>
        <p:spPr>
          <a:xfrm>
            <a:off x="152400" y="4648200"/>
            <a:ext cx="2133600" cy="646331"/>
          </a:xfrm>
          <a:prstGeom prst="rect">
            <a:avLst/>
          </a:prstGeom>
          <a:noFill/>
        </p:spPr>
        <p:txBody>
          <a:bodyPr wrap="square" rtlCol="0">
            <a:spAutoFit/>
          </a:bodyPr>
          <a:lstStyle/>
          <a:p>
            <a:pPr algn="ctr" rtl="1"/>
            <a:r>
              <a:rPr lang="fa-IR" dirty="0" smtClean="0">
                <a:cs typeface=" Mitra" pitchFamily="2" charset="-78"/>
              </a:rPr>
              <a:t>مدار معادل موتور کمپوند با اتصال شنت کوتاه</a:t>
            </a:r>
            <a:endParaRPr lang="en-US" dirty="0">
              <a:cs typeface=" Mitra" pitchFamily="2" charset="-78"/>
            </a:endParaRPr>
          </a:p>
        </p:txBody>
      </p:sp>
      <p:cxnSp>
        <p:nvCxnSpPr>
          <p:cNvPr id="7" name="Straight Arrow Connector 6"/>
          <p:cNvCxnSpPr/>
          <p:nvPr/>
        </p:nvCxnSpPr>
        <p:spPr>
          <a:xfrm>
            <a:off x="2057400" y="2133600"/>
            <a:ext cx="91440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57400" y="5029200"/>
            <a:ext cx="914400" cy="1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26C40EB0-BFDA-4E69-8FC8-EF9E8977B4B5}" type="slidenum">
              <a:rPr lang="en-US" smtClean="0"/>
              <a:pPr/>
              <a:t>33</a:t>
            </a:fld>
            <a:endParaRPr lang="en-US"/>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33400"/>
            <a:ext cx="4572000" cy="487362"/>
          </a:xfrm>
        </p:spPr>
        <p:txBody>
          <a:bodyPr>
            <a:noAutofit/>
          </a:bodyPr>
          <a:lstStyle/>
          <a:p>
            <a:pPr algn="r"/>
            <a:r>
              <a:rPr lang="fa-IR" sz="3600" b="1" dirty="0" smtClean="0">
                <a:cs typeface="B Titr" pitchFamily="2" charset="-78"/>
              </a:rPr>
              <a:t>موتورهای اونیورسال</a:t>
            </a:r>
            <a:endParaRPr lang="en-US" sz="3600" b="1" dirty="0">
              <a:cs typeface="B Titr" pitchFamily="2" charset="-78"/>
            </a:endParaRPr>
          </a:p>
        </p:txBody>
      </p:sp>
      <p:sp>
        <p:nvSpPr>
          <p:cNvPr id="4" name="TextBox 3"/>
          <p:cNvSpPr txBox="1"/>
          <p:nvPr/>
        </p:nvSpPr>
        <p:spPr>
          <a:xfrm>
            <a:off x="8305800" y="1219200"/>
            <a:ext cx="184731" cy="369332"/>
          </a:xfrm>
          <a:prstGeom prst="rect">
            <a:avLst/>
          </a:prstGeom>
          <a:noFill/>
        </p:spPr>
        <p:txBody>
          <a:bodyPr wrap="none" rtlCol="0">
            <a:spAutoFit/>
          </a:bodyPr>
          <a:lstStyle/>
          <a:p>
            <a:endParaRPr lang="en-US" dirty="0"/>
          </a:p>
        </p:txBody>
      </p:sp>
      <p:sp>
        <p:nvSpPr>
          <p:cNvPr id="8" name="Rectangle 3"/>
          <p:cNvSpPr txBox="1">
            <a:spLocks noChangeArrowheads="1"/>
          </p:cNvSpPr>
          <p:nvPr/>
        </p:nvSpPr>
        <p:spPr>
          <a:xfrm>
            <a:off x="381000" y="1371601"/>
            <a:ext cx="8331200" cy="4419600"/>
          </a:xfrm>
          <a:prstGeom prst="rect">
            <a:avLst/>
          </a:prstGeom>
        </p:spPr>
        <p:txBody>
          <a:bodyPr vert="horz">
            <a:normAutofit/>
          </a:bodyPr>
          <a:lstStyle/>
          <a:p>
            <a:pPr marL="274320" marR="0" lvl="0" indent="-274320" algn="just" defTabSz="914400" rtl="1" eaLnBrk="1" fontAlgn="auto" latinLnBrk="0" hangingPunct="1">
              <a:lnSpc>
                <a:spcPct val="150000"/>
              </a:lnSpc>
              <a:spcBef>
                <a:spcPts val="600"/>
              </a:spcBef>
              <a:spcAft>
                <a:spcPts val="0"/>
              </a:spcAft>
              <a:buClr>
                <a:schemeClr val="accent1"/>
              </a:buClr>
              <a:buSzPct val="70000"/>
              <a:buFont typeface="Wingdings"/>
              <a:buChar char=""/>
              <a:tabLst/>
              <a:defRPr/>
            </a:pPr>
            <a:r>
              <a:rPr kumimoji="0" lang="fa-IR" sz="2100" i="0" u="none" strike="noStrike" kern="1200" cap="none" spc="0" normalizeH="0" baseline="0" noProof="0" dirty="0" smtClean="0">
                <a:ln>
                  <a:noFill/>
                </a:ln>
                <a:solidFill>
                  <a:schemeClr val="tx1"/>
                </a:solidFill>
                <a:effectLst/>
                <a:uLnTx/>
                <a:uFillTx/>
                <a:cs typeface=" Mitra" pitchFamily="2" charset="-78"/>
                <a:sym typeface="Symbol" pitchFamily="18" charset="2"/>
              </a:rPr>
              <a:t>عمده</a:t>
            </a:r>
            <a:r>
              <a:rPr kumimoji="0" lang="fa-IR" sz="2100" i="0" u="none" strike="noStrike" kern="1200" cap="none" spc="0" normalizeH="0" noProof="0" dirty="0" smtClean="0">
                <a:ln>
                  <a:noFill/>
                </a:ln>
                <a:solidFill>
                  <a:schemeClr val="tx1"/>
                </a:solidFill>
                <a:effectLst/>
                <a:uLnTx/>
                <a:uFillTx/>
                <a:cs typeface=" Mitra" pitchFamily="2" charset="-78"/>
                <a:sym typeface="Symbol" pitchFamily="18" charset="2"/>
              </a:rPr>
              <a:t> موتورها از منبع تغذیه </a:t>
            </a:r>
            <a:r>
              <a:rPr lang="en-US" sz="2100" dirty="0" smtClean="0">
                <a:cs typeface=" Mitra" pitchFamily="2" charset="-78"/>
                <a:sym typeface="Symbol" pitchFamily="18" charset="2"/>
              </a:rPr>
              <a:t>DC</a:t>
            </a:r>
            <a:r>
              <a:rPr lang="fa-IR" sz="2100" dirty="0" smtClean="0">
                <a:cs typeface=" Mitra" pitchFamily="2" charset="-78"/>
                <a:sym typeface="Symbol" pitchFamily="18" charset="2"/>
              </a:rPr>
              <a:t> یا </a:t>
            </a:r>
            <a:r>
              <a:rPr lang="en-US" sz="2100" dirty="0" smtClean="0">
                <a:cs typeface=" Mitra" pitchFamily="2" charset="-78"/>
                <a:sym typeface="Symbol" pitchFamily="18" charset="2"/>
              </a:rPr>
              <a:t>AC</a:t>
            </a:r>
            <a:r>
              <a:rPr lang="fa-IR" sz="2100" dirty="0" smtClean="0">
                <a:cs typeface=" Mitra" pitchFamily="2" charset="-78"/>
                <a:sym typeface="Symbol" pitchFamily="18" charset="2"/>
              </a:rPr>
              <a:t> تغذیه می کنند و بعضی دیگر از هر دوی این منابع تغذیه میکنند. </a:t>
            </a:r>
          </a:p>
          <a:p>
            <a:pPr marL="274320" marR="0" lvl="0" indent="-274320" algn="just" defTabSz="914400" rtl="1" eaLnBrk="1" fontAlgn="auto" latinLnBrk="0" hangingPunct="1">
              <a:lnSpc>
                <a:spcPct val="150000"/>
              </a:lnSpc>
              <a:spcBef>
                <a:spcPts val="600"/>
              </a:spcBef>
              <a:spcAft>
                <a:spcPts val="0"/>
              </a:spcAft>
              <a:buClr>
                <a:schemeClr val="accent1"/>
              </a:buClr>
              <a:buSzPct val="70000"/>
              <a:buFont typeface="Wingdings"/>
              <a:buChar char=""/>
              <a:tabLst/>
              <a:defRPr/>
            </a:pPr>
            <a:r>
              <a:rPr kumimoji="0" lang="fa-IR" sz="2100" i="0" u="none" strike="noStrike" kern="1200" cap="none" spc="0" normalizeH="0" baseline="0" noProof="0" dirty="0" smtClean="0">
                <a:ln>
                  <a:noFill/>
                </a:ln>
                <a:solidFill>
                  <a:schemeClr val="tx1"/>
                </a:solidFill>
                <a:effectLst/>
                <a:uLnTx/>
                <a:uFillTx/>
                <a:cs typeface=" Mitra" pitchFamily="2" charset="-78"/>
                <a:sym typeface="Symbol" pitchFamily="18" charset="2"/>
              </a:rPr>
              <a:t>این</a:t>
            </a:r>
            <a:r>
              <a:rPr kumimoji="0" lang="fa-IR" sz="2100" i="0" u="none" strike="noStrike" kern="1200" cap="none" spc="0" normalizeH="0" noProof="0" dirty="0" smtClean="0">
                <a:ln>
                  <a:noFill/>
                </a:ln>
                <a:solidFill>
                  <a:schemeClr val="tx1"/>
                </a:solidFill>
                <a:effectLst/>
                <a:uLnTx/>
                <a:uFillTx/>
                <a:cs typeface=" Mitra" pitchFamily="2" charset="-78"/>
                <a:sym typeface="Symbol" pitchFamily="18" charset="2"/>
              </a:rPr>
              <a:t> نوع موتورها را موتورهای اونیورسال می گویند. از لحاظ ساختاری بسیار شبیه به موتورهای خود تحریک سری میباشند ، اما برای کارکرد با هر دو نوع منبع تغذیه </a:t>
            </a:r>
            <a:r>
              <a:rPr kumimoji="0" lang="en-US" sz="2100" i="0" u="none" strike="noStrike" kern="1200" cap="none" spc="0" normalizeH="0" noProof="0" dirty="0" smtClean="0">
                <a:ln>
                  <a:noFill/>
                </a:ln>
                <a:solidFill>
                  <a:schemeClr val="tx1"/>
                </a:solidFill>
                <a:effectLst/>
                <a:uLnTx/>
                <a:uFillTx/>
                <a:cs typeface=" Mitra" pitchFamily="2" charset="-78"/>
                <a:sym typeface="Symbol" pitchFamily="18" charset="2"/>
              </a:rPr>
              <a:t>DC</a:t>
            </a:r>
            <a:r>
              <a:rPr kumimoji="0" lang="fa-IR" sz="2100" i="0" u="none" strike="noStrike" kern="1200" cap="none" spc="0" normalizeH="0" noProof="0" dirty="0" smtClean="0">
                <a:ln>
                  <a:noFill/>
                </a:ln>
                <a:solidFill>
                  <a:schemeClr val="tx1"/>
                </a:solidFill>
                <a:effectLst/>
                <a:uLnTx/>
                <a:uFillTx/>
                <a:cs typeface=" Mitra" pitchFamily="2" charset="-78"/>
                <a:sym typeface="Symbol" pitchFamily="18" charset="2"/>
              </a:rPr>
              <a:t> و </a:t>
            </a:r>
            <a:r>
              <a:rPr kumimoji="0" lang="en-US" sz="2100" i="0" u="none" strike="noStrike" kern="1200" cap="none" spc="0" normalizeH="0" noProof="0" dirty="0" smtClean="0">
                <a:ln>
                  <a:noFill/>
                </a:ln>
                <a:solidFill>
                  <a:schemeClr val="tx1"/>
                </a:solidFill>
                <a:effectLst/>
                <a:uLnTx/>
                <a:uFillTx/>
                <a:cs typeface=" Mitra" pitchFamily="2" charset="-78"/>
                <a:sym typeface="Symbol" pitchFamily="18" charset="2"/>
              </a:rPr>
              <a:t>AC</a:t>
            </a:r>
            <a:r>
              <a:rPr kumimoji="0" lang="fa-IR" sz="2100" i="0" u="none" strike="noStrike" kern="1200" cap="none" spc="0" normalizeH="0" noProof="0" dirty="0" smtClean="0">
                <a:ln>
                  <a:noFill/>
                </a:ln>
                <a:solidFill>
                  <a:schemeClr val="tx1"/>
                </a:solidFill>
                <a:effectLst/>
                <a:uLnTx/>
                <a:uFillTx/>
                <a:cs typeface=" Mitra" pitchFamily="2" charset="-78"/>
                <a:sym typeface="Symbol" pitchFamily="18" charset="2"/>
              </a:rPr>
              <a:t> طراحی شده اند. </a:t>
            </a:r>
          </a:p>
          <a:p>
            <a:pPr marL="274320" marR="0" lvl="0" indent="-274320" algn="just" defTabSz="914400" rtl="1" eaLnBrk="1" fontAlgn="auto" latinLnBrk="0" hangingPunct="1">
              <a:lnSpc>
                <a:spcPct val="150000"/>
              </a:lnSpc>
              <a:spcBef>
                <a:spcPts val="600"/>
              </a:spcBef>
              <a:spcAft>
                <a:spcPts val="0"/>
              </a:spcAft>
              <a:buClr>
                <a:schemeClr val="accent1"/>
              </a:buClr>
              <a:buSzPct val="70000"/>
              <a:buFont typeface="Wingdings"/>
              <a:buChar char=""/>
              <a:tabLst/>
              <a:defRPr/>
            </a:pPr>
            <a:r>
              <a:rPr kumimoji="0" lang="fa-IR" sz="2100" i="0" u="none" strike="noStrike" kern="1200" cap="none" spc="0" normalizeH="0" noProof="0" dirty="0" smtClean="0">
                <a:ln>
                  <a:noFill/>
                </a:ln>
                <a:solidFill>
                  <a:schemeClr val="tx1"/>
                </a:solidFill>
                <a:effectLst/>
                <a:uLnTx/>
                <a:uFillTx/>
                <a:cs typeface=" Mitra" pitchFamily="2" charset="-78"/>
                <a:sym typeface="Symbol" pitchFamily="18" charset="2"/>
              </a:rPr>
              <a:t>اصولا سرعت بالایی دارند ( معمولا بیش از 10000 دور بر دقیقه)</a:t>
            </a:r>
          </a:p>
          <a:p>
            <a:pPr marL="274320" marR="0" lvl="0" indent="-274320" algn="just" defTabSz="914400" rtl="1" eaLnBrk="1" fontAlgn="auto" latinLnBrk="0" hangingPunct="1">
              <a:lnSpc>
                <a:spcPct val="150000"/>
              </a:lnSpc>
              <a:spcBef>
                <a:spcPts val="600"/>
              </a:spcBef>
              <a:spcAft>
                <a:spcPts val="0"/>
              </a:spcAft>
              <a:buClr>
                <a:schemeClr val="accent1"/>
              </a:buClr>
              <a:buSzPct val="70000"/>
              <a:buFont typeface="Wingdings"/>
              <a:buChar char=""/>
              <a:tabLst/>
              <a:defRPr/>
            </a:pPr>
            <a:r>
              <a:rPr lang="fa-IR" sz="2100" baseline="0" dirty="0" smtClean="0">
                <a:cs typeface=" Mitra" pitchFamily="2" charset="-78"/>
                <a:sym typeface="Symbol" pitchFamily="18" charset="2"/>
              </a:rPr>
              <a:t>نسبت</a:t>
            </a:r>
            <a:r>
              <a:rPr lang="fa-IR" sz="2100" dirty="0" smtClean="0">
                <a:cs typeface=" Mitra" pitchFamily="2" charset="-78"/>
                <a:sym typeface="Symbol" pitchFamily="18" charset="2"/>
              </a:rPr>
              <a:t> قدرت به وزن بالایی را ارائه میدهند.</a:t>
            </a:r>
          </a:p>
          <a:p>
            <a:pPr marL="274320" marR="0" lvl="0" indent="-274320" algn="just" defTabSz="914400" rtl="1" eaLnBrk="1" fontAlgn="auto" latinLnBrk="0" hangingPunct="1">
              <a:lnSpc>
                <a:spcPct val="150000"/>
              </a:lnSpc>
              <a:spcBef>
                <a:spcPts val="600"/>
              </a:spcBef>
              <a:spcAft>
                <a:spcPts val="0"/>
              </a:spcAft>
              <a:buClr>
                <a:schemeClr val="accent1"/>
              </a:buClr>
              <a:buSzPct val="70000"/>
              <a:buFont typeface="Wingdings"/>
              <a:buChar char=""/>
              <a:tabLst/>
              <a:defRPr/>
            </a:pPr>
            <a:r>
              <a:rPr kumimoji="0" lang="fa-IR" sz="2100" i="0" u="none" strike="noStrike" kern="1200" cap="none" spc="0" normalizeH="0" baseline="0" noProof="0" dirty="0" smtClean="0">
                <a:ln>
                  <a:noFill/>
                </a:ln>
                <a:solidFill>
                  <a:schemeClr val="tx1"/>
                </a:solidFill>
                <a:effectLst/>
                <a:uLnTx/>
                <a:uFillTx/>
                <a:cs typeface=" Mitra" pitchFamily="2" charset="-78"/>
                <a:sym typeface="Symbol" pitchFamily="18" charset="2"/>
              </a:rPr>
              <a:t>برای</a:t>
            </a:r>
            <a:r>
              <a:rPr kumimoji="0" lang="fa-IR" sz="2100" i="0" u="none" strike="noStrike" kern="1200" cap="none" spc="0" normalizeH="0" noProof="0" dirty="0" smtClean="0">
                <a:ln>
                  <a:noFill/>
                </a:ln>
                <a:solidFill>
                  <a:schemeClr val="tx1"/>
                </a:solidFill>
                <a:effectLst/>
                <a:uLnTx/>
                <a:uFillTx/>
                <a:cs typeface=" Mitra" pitchFamily="2" charset="-78"/>
                <a:sym typeface="Symbol" pitchFamily="18" charset="2"/>
              </a:rPr>
              <a:t> تجهیزات قابل حمل مثل دریلهای دستی و جاروبرقی ها بسیار مناسب میباشند.</a:t>
            </a:r>
            <a:endParaRPr kumimoji="0" lang="en-US" sz="2100" i="0" u="none" strike="noStrike" kern="1200" cap="none" spc="0" normalizeH="0" baseline="0" noProof="0" dirty="0" smtClean="0">
              <a:ln>
                <a:noFill/>
              </a:ln>
              <a:solidFill>
                <a:schemeClr val="tx1"/>
              </a:solidFill>
              <a:effectLst/>
              <a:uLnTx/>
              <a:uFillTx/>
              <a:cs typeface=" Mitra" pitchFamily="2" charset="-78"/>
              <a:sym typeface="Symbol" pitchFamily="18" charset="2"/>
            </a:endParaRPr>
          </a:p>
        </p:txBody>
      </p:sp>
      <p:sp>
        <p:nvSpPr>
          <p:cNvPr id="5" name="Slide Number Placeholder 4"/>
          <p:cNvSpPr>
            <a:spLocks noGrp="1"/>
          </p:cNvSpPr>
          <p:nvPr>
            <p:ph type="sldNum" sz="quarter" idx="12"/>
          </p:nvPr>
        </p:nvSpPr>
        <p:spPr/>
        <p:txBody>
          <a:bodyPr/>
          <a:lstStyle/>
          <a:p>
            <a:fld id="{26C40EB0-BFDA-4E69-8FC8-EF9E8977B4B5}" type="slidenum">
              <a:rPr lang="en-US" smtClean="0"/>
              <a:pPr/>
              <a:t>34</a:t>
            </a:fld>
            <a:endParaRPr lang="en-US"/>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67600" cy="563562"/>
          </a:xfrm>
        </p:spPr>
        <p:txBody>
          <a:bodyPr>
            <a:normAutofit fontScale="90000"/>
          </a:bodyPr>
          <a:lstStyle/>
          <a:p>
            <a:pPr algn="ctr"/>
            <a:r>
              <a:rPr lang="fa-IR" dirty="0" smtClean="0">
                <a:cs typeface=" Mitra" pitchFamily="2" charset="-78"/>
              </a:rPr>
              <a:t>توجیه رفتار و عملکرد موتور اونیورسال</a:t>
            </a:r>
            <a:endParaRPr lang="en-US" dirty="0">
              <a:cs typeface=" Mitra" pitchFamily="2" charset="-78"/>
            </a:endParaRPr>
          </a:p>
        </p:txBody>
      </p:sp>
      <p:pic>
        <p:nvPicPr>
          <p:cNvPr id="5" name="Picture 4" descr="Untitled.png"/>
          <p:cNvPicPr>
            <a:picLocks noChangeAspect="1"/>
          </p:cNvPicPr>
          <p:nvPr/>
        </p:nvPicPr>
        <p:blipFill>
          <a:blip r:embed="rId2"/>
          <a:stretch>
            <a:fillRect/>
          </a:stretch>
        </p:blipFill>
        <p:spPr>
          <a:xfrm>
            <a:off x="0" y="2823748"/>
            <a:ext cx="5099251" cy="4034252"/>
          </a:xfrm>
          <a:prstGeom prst="rect">
            <a:avLst/>
          </a:prstGeom>
        </p:spPr>
      </p:pic>
      <p:pic>
        <p:nvPicPr>
          <p:cNvPr id="4" name="Picture 2" descr="f8-40.jpg"/>
          <p:cNvPicPr>
            <a:picLocks noChangeAspect="1"/>
          </p:cNvPicPr>
          <p:nvPr/>
        </p:nvPicPr>
        <p:blipFill>
          <a:blip r:embed="rId3"/>
          <a:srcRect/>
          <a:stretch>
            <a:fillRect/>
          </a:stretch>
        </p:blipFill>
        <p:spPr bwMode="auto">
          <a:xfrm>
            <a:off x="4191000" y="1143000"/>
            <a:ext cx="4524529" cy="2590800"/>
          </a:xfrm>
          <a:prstGeom prst="rect">
            <a:avLst/>
          </a:prstGeom>
          <a:noFill/>
          <a:ln w="9525">
            <a:noFill/>
            <a:miter lim="800000"/>
            <a:headEnd/>
            <a:tailEnd/>
          </a:ln>
        </p:spPr>
      </p:pic>
      <p:pic>
        <p:nvPicPr>
          <p:cNvPr id="7" name="Picture 6" descr="Untitled2.png"/>
          <p:cNvPicPr>
            <a:picLocks noChangeAspect="1"/>
          </p:cNvPicPr>
          <p:nvPr/>
        </p:nvPicPr>
        <p:blipFill>
          <a:blip r:embed="rId4"/>
          <a:stretch>
            <a:fillRect/>
          </a:stretch>
        </p:blipFill>
        <p:spPr>
          <a:xfrm>
            <a:off x="5029200" y="3733800"/>
            <a:ext cx="3657600" cy="3124200"/>
          </a:xfrm>
          <a:prstGeom prst="rect">
            <a:avLst/>
          </a:prstGeom>
        </p:spPr>
      </p:pic>
      <p:sp>
        <p:nvSpPr>
          <p:cNvPr id="8" name="TextBox 7"/>
          <p:cNvSpPr txBox="1"/>
          <p:nvPr/>
        </p:nvSpPr>
        <p:spPr>
          <a:xfrm>
            <a:off x="533400" y="1334869"/>
            <a:ext cx="3600836" cy="707886"/>
          </a:xfrm>
          <a:prstGeom prst="rect">
            <a:avLst/>
          </a:prstGeom>
          <a:noFill/>
        </p:spPr>
        <p:txBody>
          <a:bodyPr wrap="square" rtlCol="0">
            <a:spAutoFit/>
          </a:bodyPr>
          <a:lstStyle/>
          <a:p>
            <a:pPr algn="ctr"/>
            <a:r>
              <a:rPr lang="fa-IR" sz="2000" dirty="0" smtClean="0">
                <a:cs typeface="Mitra" pitchFamily="2" charset="-78"/>
              </a:rPr>
              <a:t>چگونه میتوان جهت گردش یک موتور سری را تغییر داد؟</a:t>
            </a:r>
            <a:endParaRPr lang="en-US" sz="2000" dirty="0">
              <a:cs typeface="Mitra" pitchFamily="2" charset="-78"/>
            </a:endParaRPr>
          </a:p>
        </p:txBody>
      </p:sp>
      <p:sp>
        <p:nvSpPr>
          <p:cNvPr id="9" name="Slide Number Placeholder 8"/>
          <p:cNvSpPr>
            <a:spLocks noGrp="1"/>
          </p:cNvSpPr>
          <p:nvPr>
            <p:ph type="sldNum" sz="quarter" idx="12"/>
          </p:nvPr>
        </p:nvSpPr>
        <p:spPr/>
        <p:txBody>
          <a:bodyPr/>
          <a:lstStyle/>
          <a:p>
            <a:fld id="{26C40EB0-BFDA-4E69-8FC8-EF9E8977B4B5}" type="slidenum">
              <a:rPr lang="en-US" smtClean="0"/>
              <a:pPr/>
              <a:t>35</a:t>
            </a:fld>
            <a:endParaRPr lang="en-US"/>
          </a:p>
        </p:txBody>
      </p:sp>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057400"/>
            <a:ext cx="7799406" cy="707886"/>
          </a:xfrm>
          <a:prstGeom prst="rect">
            <a:avLst/>
          </a:prstGeom>
          <a:noFill/>
          <a:effectLst>
            <a:glow rad="63500">
              <a:schemeClr val="accent3">
                <a:satMod val="175000"/>
                <a:alpha val="40000"/>
              </a:schemeClr>
            </a:glow>
          </a:effectLst>
        </p:spPr>
        <p:txBody>
          <a:bodyPr wrap="square" lIns="91440" tIns="45720" rIns="91440" bIns="45720">
            <a:spAutoFit/>
          </a:bodyPr>
          <a:lstStyle/>
          <a:p>
            <a:pPr algn="ctr"/>
            <a:r>
              <a:rPr lang="fa-IR"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 Mitra" pitchFamily="2" charset="-78"/>
              </a:rPr>
              <a:t>از حسن توجه شما متشکرم</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 Mitra" pitchFamily="2" charset="-78"/>
            </a:endParaRPr>
          </a:p>
        </p:txBody>
      </p:sp>
      <p:sp>
        <p:nvSpPr>
          <p:cNvPr id="3" name="Slide Number Placeholder 2"/>
          <p:cNvSpPr>
            <a:spLocks noGrp="1"/>
          </p:cNvSpPr>
          <p:nvPr>
            <p:ph type="sldNum" sz="quarter" idx="12"/>
          </p:nvPr>
        </p:nvSpPr>
        <p:spPr/>
        <p:txBody>
          <a:bodyPr/>
          <a:lstStyle/>
          <a:p>
            <a:fld id="{26C40EB0-BFDA-4E69-8FC8-EF9E8977B4B5}" type="slidenum">
              <a:rPr lang="en-US" smtClean="0"/>
              <a:pPr/>
              <a:t>36</a:t>
            </a:fld>
            <a:endParaRPr lang="en-US"/>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67600" cy="944562"/>
          </a:xfrm>
        </p:spPr>
        <p:txBody>
          <a:bodyPr>
            <a:normAutofit/>
          </a:bodyPr>
          <a:lstStyle/>
          <a:p>
            <a:pPr algn="r" rtl="1"/>
            <a:r>
              <a:rPr lang="fa-IR" sz="3600" dirty="0" smtClean="0">
                <a:cs typeface="B Titr" pitchFamily="2" charset="-78"/>
              </a:rPr>
              <a:t>ساختار یک موتور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457200" y="1219199"/>
            <a:ext cx="6459174" cy="5254921"/>
          </a:xfrm>
          <a:prstGeom prst="rect">
            <a:avLst/>
          </a:prstGeom>
          <a:noFill/>
          <a:ln w="9525">
            <a:noFill/>
            <a:miter lim="800000"/>
            <a:headEnd/>
            <a:tailEnd/>
          </a:ln>
          <a:effectLst/>
        </p:spPr>
      </p:pic>
      <p:sp>
        <p:nvSpPr>
          <p:cNvPr id="5" name="TextBox 4"/>
          <p:cNvSpPr txBox="1"/>
          <p:nvPr/>
        </p:nvSpPr>
        <p:spPr>
          <a:xfrm>
            <a:off x="6858000" y="1447800"/>
            <a:ext cx="2133600" cy="1323439"/>
          </a:xfrm>
          <a:prstGeom prst="rect">
            <a:avLst/>
          </a:prstGeom>
          <a:noFill/>
        </p:spPr>
        <p:txBody>
          <a:bodyPr wrap="square" rtlCol="0">
            <a:spAutoFit/>
          </a:bodyPr>
          <a:lstStyle/>
          <a:p>
            <a:pPr algn="r" rtl="1"/>
            <a:r>
              <a:rPr lang="fa-IR" sz="2000" dirty="0" smtClean="0">
                <a:cs typeface=" Mitra" pitchFamily="2" charset="-78"/>
              </a:rPr>
              <a:t>1- استاتور</a:t>
            </a:r>
          </a:p>
          <a:p>
            <a:pPr algn="r" rtl="1"/>
            <a:r>
              <a:rPr lang="fa-IR" sz="2000" dirty="0" smtClean="0">
                <a:cs typeface=" Mitra" pitchFamily="2" charset="-78"/>
              </a:rPr>
              <a:t>2- روتور</a:t>
            </a:r>
          </a:p>
          <a:p>
            <a:pPr algn="r" rtl="1"/>
            <a:r>
              <a:rPr lang="fa-IR" sz="2000" dirty="0" smtClean="0">
                <a:cs typeface=" Mitra" pitchFamily="2" charset="-78"/>
              </a:rPr>
              <a:t>3 جاروبک و نگهدارنده</a:t>
            </a:r>
          </a:p>
          <a:p>
            <a:pPr algn="r" rtl="1"/>
            <a:endParaRPr lang="en-US" sz="2000" dirty="0">
              <a:cs typeface=" Mitra" pitchFamily="2" charset="-78"/>
            </a:endParaRPr>
          </a:p>
        </p:txBody>
      </p:sp>
      <p:sp>
        <p:nvSpPr>
          <p:cNvPr id="6" name="Action Button: Back or Previous 5">
            <a:hlinkClick r:id="rId3" action="ppaction://hlinksldjump" highlightClick="1"/>
          </p:cNvPr>
          <p:cNvSpPr/>
          <p:nvPr/>
        </p:nvSpPr>
        <p:spPr>
          <a:xfrm>
            <a:off x="8077200" y="5867400"/>
            <a:ext cx="509016" cy="5334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62600" y="2362200"/>
            <a:ext cx="838200" cy="492443"/>
          </a:xfrm>
          <a:prstGeom prst="rect">
            <a:avLst/>
          </a:prstGeom>
          <a:solidFill>
            <a:schemeClr val="tx1"/>
          </a:solidFill>
        </p:spPr>
        <p:txBody>
          <a:bodyPr wrap="square" lIns="0" tIns="0" rIns="0" bIns="0" rtlCol="0">
            <a:spAutoFit/>
          </a:bodyPr>
          <a:lstStyle/>
          <a:p>
            <a:r>
              <a:rPr lang="fa-IR" sz="1600" dirty="0" smtClean="0">
                <a:solidFill>
                  <a:schemeClr val="bg1"/>
                </a:solidFill>
                <a:cs typeface=" Mitra" pitchFamily="2" charset="-78"/>
              </a:rPr>
              <a:t>سیم پیچی میدان سری</a:t>
            </a:r>
            <a:endParaRPr lang="en-US" sz="1600" dirty="0">
              <a:solidFill>
                <a:schemeClr val="bg1"/>
              </a:solidFill>
              <a:cs typeface=" Mitra" pitchFamily="2" charset="-78"/>
            </a:endParaRPr>
          </a:p>
        </p:txBody>
      </p:sp>
      <p:sp>
        <p:nvSpPr>
          <p:cNvPr id="8" name="TextBox 7"/>
          <p:cNvSpPr txBox="1"/>
          <p:nvPr/>
        </p:nvSpPr>
        <p:spPr>
          <a:xfrm>
            <a:off x="5791200" y="4572000"/>
            <a:ext cx="838200" cy="492443"/>
          </a:xfrm>
          <a:prstGeom prst="rect">
            <a:avLst/>
          </a:prstGeom>
          <a:solidFill>
            <a:schemeClr val="tx1"/>
          </a:solidFill>
        </p:spPr>
        <p:txBody>
          <a:bodyPr wrap="square" lIns="0" tIns="0" rIns="0" bIns="0" rtlCol="0">
            <a:spAutoFit/>
          </a:bodyPr>
          <a:lstStyle/>
          <a:p>
            <a:r>
              <a:rPr lang="fa-IR" sz="1600" dirty="0" smtClean="0">
                <a:solidFill>
                  <a:schemeClr val="bg1"/>
                </a:solidFill>
                <a:cs typeface=" Mitra" pitchFamily="2" charset="-78"/>
              </a:rPr>
              <a:t>سیم پیچی میدان شنت</a:t>
            </a:r>
            <a:endParaRPr lang="en-US" sz="1600" dirty="0">
              <a:solidFill>
                <a:schemeClr val="bg1"/>
              </a:solidFill>
              <a:cs typeface=" Mitra" pitchFamily="2" charset="-78"/>
            </a:endParaRPr>
          </a:p>
        </p:txBody>
      </p:sp>
      <p:sp>
        <p:nvSpPr>
          <p:cNvPr id="9" name="TextBox 8"/>
          <p:cNvSpPr txBox="1"/>
          <p:nvPr/>
        </p:nvSpPr>
        <p:spPr>
          <a:xfrm>
            <a:off x="5334000" y="5334000"/>
            <a:ext cx="914400" cy="492443"/>
          </a:xfrm>
          <a:prstGeom prst="rect">
            <a:avLst/>
          </a:prstGeom>
          <a:solidFill>
            <a:schemeClr val="tx1"/>
          </a:solidFill>
        </p:spPr>
        <p:txBody>
          <a:bodyPr wrap="square" lIns="0" tIns="0" rIns="0" bIns="0" rtlCol="0">
            <a:spAutoFit/>
          </a:bodyPr>
          <a:lstStyle/>
          <a:p>
            <a:r>
              <a:rPr lang="fa-IR" sz="1600" dirty="0" smtClean="0">
                <a:solidFill>
                  <a:schemeClr val="bg1"/>
                </a:solidFill>
                <a:cs typeface=" Mitra" pitchFamily="2" charset="-78"/>
              </a:rPr>
              <a:t>سیم پیچی جبرانساز</a:t>
            </a:r>
            <a:endParaRPr lang="en-US" sz="1600" dirty="0">
              <a:solidFill>
                <a:schemeClr val="bg1"/>
              </a:solidFill>
              <a:cs typeface=" Mitra" pitchFamily="2" charset="-78"/>
            </a:endParaRPr>
          </a:p>
        </p:txBody>
      </p:sp>
      <p:sp>
        <p:nvSpPr>
          <p:cNvPr id="10" name="TextBox 9"/>
          <p:cNvSpPr txBox="1"/>
          <p:nvPr/>
        </p:nvSpPr>
        <p:spPr>
          <a:xfrm>
            <a:off x="4038600" y="6096000"/>
            <a:ext cx="838200" cy="246221"/>
          </a:xfrm>
          <a:prstGeom prst="rect">
            <a:avLst/>
          </a:prstGeom>
          <a:solidFill>
            <a:schemeClr val="tx1"/>
          </a:solidFill>
        </p:spPr>
        <p:txBody>
          <a:bodyPr wrap="square" lIns="0" tIns="0" rIns="0" bIns="0" rtlCol="0">
            <a:spAutoFit/>
          </a:bodyPr>
          <a:lstStyle/>
          <a:p>
            <a:r>
              <a:rPr lang="fa-IR" sz="1600" dirty="0" smtClean="0">
                <a:solidFill>
                  <a:schemeClr val="bg1"/>
                </a:solidFill>
                <a:cs typeface=" Mitra" pitchFamily="2" charset="-78"/>
              </a:rPr>
              <a:t>شفت روتور</a:t>
            </a:r>
            <a:endParaRPr lang="en-US" sz="1600" dirty="0">
              <a:solidFill>
                <a:schemeClr val="bg1"/>
              </a:solidFill>
              <a:cs typeface=" Mitra" pitchFamily="2" charset="-78"/>
            </a:endParaRPr>
          </a:p>
        </p:txBody>
      </p:sp>
      <p:sp>
        <p:nvSpPr>
          <p:cNvPr id="11" name="TextBox 10"/>
          <p:cNvSpPr txBox="1"/>
          <p:nvPr/>
        </p:nvSpPr>
        <p:spPr>
          <a:xfrm>
            <a:off x="1143000" y="5029201"/>
            <a:ext cx="685800" cy="246221"/>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جاروبک</a:t>
            </a:r>
            <a:endParaRPr lang="en-US" sz="1600" dirty="0">
              <a:solidFill>
                <a:schemeClr val="bg1"/>
              </a:solidFill>
              <a:cs typeface=" Mitra" pitchFamily="2" charset="-78"/>
            </a:endParaRPr>
          </a:p>
        </p:txBody>
      </p:sp>
      <p:sp>
        <p:nvSpPr>
          <p:cNvPr id="12" name="TextBox 11"/>
          <p:cNvSpPr txBox="1"/>
          <p:nvPr/>
        </p:nvSpPr>
        <p:spPr>
          <a:xfrm>
            <a:off x="1600200" y="5925979"/>
            <a:ext cx="1143000" cy="246221"/>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سیم پیچ آرمیچر</a:t>
            </a:r>
            <a:endParaRPr lang="en-US" sz="1600" dirty="0">
              <a:solidFill>
                <a:schemeClr val="bg1"/>
              </a:solidFill>
              <a:cs typeface=" Mitra" pitchFamily="2" charset="-78"/>
            </a:endParaRPr>
          </a:p>
        </p:txBody>
      </p:sp>
      <p:sp>
        <p:nvSpPr>
          <p:cNvPr id="13" name="TextBox 12"/>
          <p:cNvSpPr txBox="1"/>
          <p:nvPr/>
        </p:nvSpPr>
        <p:spPr>
          <a:xfrm>
            <a:off x="1371600" y="5638800"/>
            <a:ext cx="914400" cy="246221"/>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هسته آرمیچر</a:t>
            </a:r>
            <a:endParaRPr lang="en-US" sz="1600" dirty="0">
              <a:solidFill>
                <a:schemeClr val="bg1"/>
              </a:solidFill>
              <a:cs typeface=" Mitra" pitchFamily="2" charset="-78"/>
            </a:endParaRPr>
          </a:p>
        </p:txBody>
      </p:sp>
      <p:sp>
        <p:nvSpPr>
          <p:cNvPr id="14" name="TextBox 13"/>
          <p:cNvSpPr txBox="1"/>
          <p:nvPr/>
        </p:nvSpPr>
        <p:spPr>
          <a:xfrm>
            <a:off x="1066800" y="5334000"/>
            <a:ext cx="914400" cy="246221"/>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یوغ استاتور</a:t>
            </a:r>
            <a:endParaRPr lang="en-US" sz="1600" dirty="0">
              <a:solidFill>
                <a:schemeClr val="bg1"/>
              </a:solidFill>
              <a:cs typeface=" Mitra" pitchFamily="2" charset="-78"/>
            </a:endParaRPr>
          </a:p>
        </p:txBody>
      </p:sp>
      <p:sp>
        <p:nvSpPr>
          <p:cNvPr id="15" name="TextBox 14"/>
          <p:cNvSpPr txBox="1"/>
          <p:nvPr/>
        </p:nvSpPr>
        <p:spPr>
          <a:xfrm>
            <a:off x="4495800" y="5791200"/>
            <a:ext cx="914400" cy="246221"/>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فاصله هوایی</a:t>
            </a:r>
            <a:endParaRPr lang="en-US" sz="1600" dirty="0">
              <a:solidFill>
                <a:schemeClr val="bg1"/>
              </a:solidFill>
              <a:cs typeface=" Mitra" pitchFamily="2" charset="-78"/>
            </a:endParaRPr>
          </a:p>
        </p:txBody>
      </p:sp>
      <p:sp>
        <p:nvSpPr>
          <p:cNvPr id="16" name="TextBox 15"/>
          <p:cNvSpPr txBox="1"/>
          <p:nvPr/>
        </p:nvSpPr>
        <p:spPr>
          <a:xfrm>
            <a:off x="762000" y="2895600"/>
            <a:ext cx="914400" cy="492443"/>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هسته قطب اصلی</a:t>
            </a:r>
            <a:endParaRPr lang="en-US" sz="1600" dirty="0">
              <a:solidFill>
                <a:schemeClr val="bg1"/>
              </a:solidFill>
              <a:cs typeface=" Mitra" pitchFamily="2" charset="-78"/>
            </a:endParaRPr>
          </a:p>
        </p:txBody>
      </p:sp>
      <p:sp>
        <p:nvSpPr>
          <p:cNvPr id="17" name="TextBox 16"/>
          <p:cNvSpPr txBox="1"/>
          <p:nvPr/>
        </p:nvSpPr>
        <p:spPr>
          <a:xfrm>
            <a:off x="1295400" y="1981200"/>
            <a:ext cx="914400" cy="246221"/>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کفشک قطب</a:t>
            </a:r>
            <a:endParaRPr lang="en-US" sz="1600" dirty="0">
              <a:solidFill>
                <a:schemeClr val="bg1"/>
              </a:solidFill>
              <a:cs typeface=" Mitra" pitchFamily="2" charset="-78"/>
            </a:endParaRPr>
          </a:p>
        </p:txBody>
      </p:sp>
      <p:sp>
        <p:nvSpPr>
          <p:cNvPr id="18" name="TextBox 17"/>
          <p:cNvSpPr txBox="1"/>
          <p:nvPr/>
        </p:nvSpPr>
        <p:spPr>
          <a:xfrm>
            <a:off x="2286000" y="1600200"/>
            <a:ext cx="914400" cy="430887"/>
          </a:xfrm>
          <a:prstGeom prst="rect">
            <a:avLst/>
          </a:prstGeom>
          <a:solidFill>
            <a:schemeClr val="tx1"/>
          </a:solidFill>
        </p:spPr>
        <p:txBody>
          <a:bodyPr wrap="square" lIns="0" tIns="91440" rIns="0" bIns="91440" rtlCol="0">
            <a:spAutoFit/>
          </a:bodyPr>
          <a:lstStyle/>
          <a:p>
            <a:pPr algn="ctr"/>
            <a:r>
              <a:rPr lang="fa-IR" sz="1600" dirty="0" smtClean="0">
                <a:solidFill>
                  <a:schemeClr val="bg1"/>
                </a:solidFill>
                <a:cs typeface=" Mitra" pitchFamily="2" charset="-78"/>
              </a:rPr>
              <a:t>قطب کمکی</a:t>
            </a:r>
            <a:endParaRPr lang="en-US" sz="1600" dirty="0">
              <a:solidFill>
                <a:schemeClr val="bg1"/>
              </a:solidFill>
              <a:cs typeface=" Mitra" pitchFamily="2" charset="-78"/>
            </a:endParaRPr>
          </a:p>
        </p:txBody>
      </p:sp>
      <p:sp>
        <p:nvSpPr>
          <p:cNvPr id="19" name="TextBox 18"/>
          <p:cNvSpPr txBox="1"/>
          <p:nvPr/>
        </p:nvSpPr>
        <p:spPr>
          <a:xfrm>
            <a:off x="5181600" y="1524000"/>
            <a:ext cx="1143000" cy="492443"/>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سیم پیچ قطب کمکی</a:t>
            </a:r>
            <a:endParaRPr lang="en-US" sz="1600" dirty="0">
              <a:solidFill>
                <a:schemeClr val="bg1"/>
              </a:solidFill>
              <a:cs typeface=" Mitra" pitchFamily="2" charset="-78"/>
            </a:endParaRPr>
          </a:p>
        </p:txBody>
      </p:sp>
      <p:sp>
        <p:nvSpPr>
          <p:cNvPr id="20" name="TextBox 19"/>
          <p:cNvSpPr txBox="1"/>
          <p:nvPr/>
        </p:nvSpPr>
        <p:spPr>
          <a:xfrm>
            <a:off x="5029200" y="2057401"/>
            <a:ext cx="762000" cy="246221"/>
          </a:xfrm>
          <a:prstGeom prst="rect">
            <a:avLst/>
          </a:prstGeom>
          <a:solidFill>
            <a:schemeClr val="tx1"/>
          </a:solidFill>
        </p:spPr>
        <p:txBody>
          <a:bodyPr wrap="square" lIns="0" tIns="0" rIns="0" bIns="0" rtlCol="0">
            <a:spAutoFit/>
          </a:bodyPr>
          <a:lstStyle/>
          <a:p>
            <a:pPr algn="ctr"/>
            <a:r>
              <a:rPr lang="fa-IR" sz="1600" dirty="0" smtClean="0">
                <a:solidFill>
                  <a:schemeClr val="bg1"/>
                </a:solidFill>
                <a:cs typeface=" Mitra" pitchFamily="2" charset="-78"/>
              </a:rPr>
              <a:t>کموتاتور</a:t>
            </a:r>
            <a:endParaRPr lang="en-US" sz="1600" dirty="0">
              <a:solidFill>
                <a:schemeClr val="bg1"/>
              </a:solidFill>
              <a:cs typeface=" Mitra" pitchFamily="2" charset="-78"/>
            </a:endParaRPr>
          </a:p>
        </p:txBody>
      </p:sp>
      <p:sp>
        <p:nvSpPr>
          <p:cNvPr id="21" name="Slide Number Placeholder 20"/>
          <p:cNvSpPr>
            <a:spLocks noGrp="1"/>
          </p:cNvSpPr>
          <p:nvPr>
            <p:ph type="sldNum" sz="quarter" idx="12"/>
          </p:nvPr>
        </p:nvSpPr>
        <p:spPr/>
        <p:txBody>
          <a:bodyPr/>
          <a:lstStyle/>
          <a:p>
            <a:fld id="{26C40EB0-BFDA-4E69-8FC8-EF9E8977B4B5}" type="slidenum">
              <a:rPr lang="en-US" smtClean="0"/>
              <a:pPr/>
              <a:t>4</a:t>
            </a:fld>
            <a:endParaRPr lang="en-US"/>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467600" cy="563562"/>
          </a:xfrm>
        </p:spPr>
        <p:txBody>
          <a:bodyPr>
            <a:noAutofit/>
          </a:bodyPr>
          <a:lstStyle/>
          <a:p>
            <a:pPr algn="r" rtl="1"/>
            <a:r>
              <a:rPr lang="fa-IR" sz="3600" dirty="0" smtClean="0">
                <a:cs typeface="B Titr" pitchFamily="2" charset="-78"/>
              </a:rPr>
              <a:t>قسمتهای مختلف روتور یک ماشین </a:t>
            </a:r>
            <a:r>
              <a:rPr lang="en-US" sz="3600" dirty="0" smtClean="0">
                <a:latin typeface="Times New Roman" pitchFamily="18" charset="0"/>
                <a:cs typeface="B Titr" pitchFamily="2" charset="-78"/>
              </a:rPr>
              <a:t>DC</a:t>
            </a:r>
            <a:endParaRPr lang="en-US" sz="3600" dirty="0">
              <a:latin typeface="Times New Roman" pitchFamily="18" charset="0"/>
              <a:cs typeface="B Titr" pitchFamily="2" charset="-78"/>
            </a:endParaRPr>
          </a:p>
        </p:txBody>
      </p:sp>
      <p:pic>
        <p:nvPicPr>
          <p:cNvPr id="2050" name="Picture 2"/>
          <p:cNvPicPr>
            <a:picLocks noGrp="1" noChangeAspect="1" noChangeArrowheads="1"/>
          </p:cNvPicPr>
          <p:nvPr>
            <p:ph idx="1"/>
          </p:nvPr>
        </p:nvPicPr>
        <p:blipFill>
          <a:blip r:embed="rId2"/>
          <a:srcRect/>
          <a:stretch>
            <a:fillRect/>
          </a:stretch>
        </p:blipFill>
        <p:spPr bwMode="auto">
          <a:xfrm>
            <a:off x="381000" y="1219200"/>
            <a:ext cx="8458200" cy="4933950"/>
          </a:xfrm>
          <a:prstGeom prst="rect">
            <a:avLst/>
          </a:prstGeom>
          <a:noFill/>
          <a:ln w="9525">
            <a:noFill/>
            <a:miter lim="800000"/>
            <a:headEnd/>
            <a:tailEnd/>
          </a:ln>
          <a:effectLst/>
        </p:spPr>
      </p:pic>
      <p:sp>
        <p:nvSpPr>
          <p:cNvPr id="4" name="TextBox 3"/>
          <p:cNvSpPr txBox="1"/>
          <p:nvPr/>
        </p:nvSpPr>
        <p:spPr>
          <a:xfrm>
            <a:off x="1066800" y="1932801"/>
            <a:ext cx="838200" cy="276999"/>
          </a:xfrm>
          <a:prstGeom prst="rect">
            <a:avLst/>
          </a:prstGeom>
          <a:solidFill>
            <a:schemeClr val="accent1">
              <a:lumMod val="50000"/>
            </a:schemeClr>
          </a:solidFill>
        </p:spPr>
        <p:txBody>
          <a:bodyPr wrap="square" lIns="0" tIns="0" rIns="0" bIns="0" rtlCol="0">
            <a:spAutoFit/>
          </a:bodyPr>
          <a:lstStyle/>
          <a:p>
            <a:pPr algn="ctr"/>
            <a:r>
              <a:rPr lang="fa-IR" dirty="0" smtClean="0">
                <a:cs typeface="B Nazanin" pitchFamily="2" charset="-78"/>
              </a:rPr>
              <a:t>سیم پیچ</a:t>
            </a:r>
            <a:endParaRPr lang="en-US" dirty="0">
              <a:cs typeface="B Nazanin" pitchFamily="2" charset="-78"/>
            </a:endParaRPr>
          </a:p>
        </p:txBody>
      </p:sp>
      <p:sp>
        <p:nvSpPr>
          <p:cNvPr id="6" name="TextBox 5"/>
          <p:cNvSpPr txBox="1"/>
          <p:nvPr/>
        </p:nvSpPr>
        <p:spPr>
          <a:xfrm>
            <a:off x="1600200" y="1170801"/>
            <a:ext cx="990600" cy="276999"/>
          </a:xfrm>
          <a:prstGeom prst="rect">
            <a:avLst/>
          </a:prstGeom>
          <a:solidFill>
            <a:schemeClr val="accent1">
              <a:lumMod val="50000"/>
            </a:schemeClr>
          </a:solidFill>
          <a:ln>
            <a:solidFill>
              <a:schemeClr val="accent1"/>
            </a:solidFill>
          </a:ln>
        </p:spPr>
        <p:txBody>
          <a:bodyPr wrap="square" lIns="0" tIns="0" rIns="0" bIns="0" rtlCol="0">
            <a:spAutoFit/>
          </a:bodyPr>
          <a:lstStyle/>
          <a:p>
            <a:pPr algn="ctr"/>
            <a:r>
              <a:rPr lang="fa-IR" dirty="0" smtClean="0">
                <a:cs typeface="B Nazanin" pitchFamily="2" charset="-78"/>
              </a:rPr>
              <a:t>هسته آهنی</a:t>
            </a:r>
            <a:endParaRPr lang="en-US" dirty="0">
              <a:cs typeface="B Nazanin" pitchFamily="2" charset="-78"/>
            </a:endParaRPr>
          </a:p>
        </p:txBody>
      </p:sp>
      <p:sp>
        <p:nvSpPr>
          <p:cNvPr id="7" name="TextBox 6"/>
          <p:cNvSpPr txBox="1"/>
          <p:nvPr/>
        </p:nvSpPr>
        <p:spPr>
          <a:xfrm>
            <a:off x="762000" y="4980801"/>
            <a:ext cx="990600" cy="276999"/>
          </a:xfrm>
          <a:prstGeom prst="rect">
            <a:avLst/>
          </a:prstGeom>
          <a:solidFill>
            <a:schemeClr val="accent1">
              <a:lumMod val="50000"/>
            </a:schemeClr>
          </a:solidFill>
        </p:spPr>
        <p:txBody>
          <a:bodyPr wrap="square" lIns="0" tIns="0" rIns="0" bIns="0" rtlCol="0">
            <a:spAutoFit/>
          </a:bodyPr>
          <a:lstStyle/>
          <a:p>
            <a:pPr algn="ctr"/>
            <a:r>
              <a:rPr lang="fa-IR" dirty="0" smtClean="0">
                <a:cs typeface="B Nazanin" pitchFamily="2" charset="-78"/>
              </a:rPr>
              <a:t>بلبرینگ</a:t>
            </a:r>
            <a:endParaRPr lang="en-US" dirty="0">
              <a:cs typeface="B Nazanin" pitchFamily="2" charset="-78"/>
            </a:endParaRPr>
          </a:p>
        </p:txBody>
      </p:sp>
      <p:sp>
        <p:nvSpPr>
          <p:cNvPr id="8" name="TextBox 7"/>
          <p:cNvSpPr txBox="1"/>
          <p:nvPr/>
        </p:nvSpPr>
        <p:spPr>
          <a:xfrm>
            <a:off x="5562600" y="1503402"/>
            <a:ext cx="1447800" cy="276999"/>
          </a:xfrm>
          <a:prstGeom prst="rect">
            <a:avLst/>
          </a:prstGeom>
          <a:solidFill>
            <a:schemeClr val="accent1">
              <a:lumMod val="50000"/>
            </a:schemeClr>
          </a:solidFill>
        </p:spPr>
        <p:txBody>
          <a:bodyPr wrap="square" lIns="0" tIns="0" rIns="0" bIns="0" rtlCol="0">
            <a:spAutoFit/>
          </a:bodyPr>
          <a:lstStyle/>
          <a:p>
            <a:pPr algn="ctr"/>
            <a:r>
              <a:rPr lang="fa-IR" dirty="0" smtClean="0">
                <a:cs typeface="B Nazanin" pitchFamily="2" charset="-78"/>
              </a:rPr>
              <a:t>اتصالات میان بوبینها</a:t>
            </a:r>
            <a:endParaRPr lang="en-US" dirty="0">
              <a:cs typeface="B Nazanin" pitchFamily="2" charset="-78"/>
            </a:endParaRPr>
          </a:p>
        </p:txBody>
      </p:sp>
      <p:sp>
        <p:nvSpPr>
          <p:cNvPr id="9" name="TextBox 8"/>
          <p:cNvSpPr txBox="1"/>
          <p:nvPr/>
        </p:nvSpPr>
        <p:spPr>
          <a:xfrm>
            <a:off x="7848600" y="1471136"/>
            <a:ext cx="838200" cy="738664"/>
          </a:xfrm>
          <a:prstGeom prst="rect">
            <a:avLst/>
          </a:prstGeom>
          <a:solidFill>
            <a:schemeClr val="accent1">
              <a:lumMod val="50000"/>
            </a:schemeClr>
          </a:solidFill>
        </p:spPr>
        <p:txBody>
          <a:bodyPr wrap="square" lIns="0" tIns="91440" rIns="0" bIns="91440" rtlCol="0">
            <a:spAutoFit/>
          </a:bodyPr>
          <a:lstStyle/>
          <a:p>
            <a:pPr algn="ctr"/>
            <a:r>
              <a:rPr lang="fa-IR" dirty="0" smtClean="0">
                <a:cs typeface="B Nazanin" pitchFamily="2" charset="-78"/>
              </a:rPr>
              <a:t>عایق بین تیغه ها</a:t>
            </a:r>
            <a:endParaRPr lang="en-US" dirty="0">
              <a:cs typeface="B Nazanin" pitchFamily="2" charset="-78"/>
            </a:endParaRPr>
          </a:p>
        </p:txBody>
      </p:sp>
      <p:sp>
        <p:nvSpPr>
          <p:cNvPr id="10" name="TextBox 9"/>
          <p:cNvSpPr txBox="1"/>
          <p:nvPr/>
        </p:nvSpPr>
        <p:spPr>
          <a:xfrm>
            <a:off x="7848600" y="4671536"/>
            <a:ext cx="838200" cy="738664"/>
          </a:xfrm>
          <a:prstGeom prst="rect">
            <a:avLst/>
          </a:prstGeom>
          <a:solidFill>
            <a:schemeClr val="accent1">
              <a:lumMod val="50000"/>
            </a:schemeClr>
          </a:solidFill>
        </p:spPr>
        <p:txBody>
          <a:bodyPr wrap="square" lIns="0" tIns="91440" rIns="0" bIns="91440" rtlCol="0">
            <a:spAutoFit/>
          </a:bodyPr>
          <a:lstStyle/>
          <a:p>
            <a:pPr algn="ctr"/>
            <a:r>
              <a:rPr lang="fa-IR" dirty="0" smtClean="0">
                <a:cs typeface="B Nazanin" pitchFamily="2" charset="-78"/>
              </a:rPr>
              <a:t>عایق بین تیغه ها</a:t>
            </a:r>
            <a:endParaRPr lang="en-US" dirty="0">
              <a:cs typeface="B Nazanin" pitchFamily="2" charset="-78"/>
            </a:endParaRPr>
          </a:p>
        </p:txBody>
      </p:sp>
      <p:sp>
        <p:nvSpPr>
          <p:cNvPr id="11" name="TextBox 10"/>
          <p:cNvSpPr txBox="1"/>
          <p:nvPr/>
        </p:nvSpPr>
        <p:spPr>
          <a:xfrm>
            <a:off x="5334000" y="5742801"/>
            <a:ext cx="1371600" cy="276999"/>
          </a:xfrm>
          <a:prstGeom prst="rect">
            <a:avLst/>
          </a:prstGeom>
          <a:solidFill>
            <a:schemeClr val="accent1">
              <a:lumMod val="50000"/>
            </a:schemeClr>
          </a:solidFill>
        </p:spPr>
        <p:txBody>
          <a:bodyPr wrap="square" lIns="0" tIns="0" rIns="0" bIns="0" rtlCol="0">
            <a:spAutoFit/>
          </a:bodyPr>
          <a:lstStyle/>
          <a:p>
            <a:pPr algn="ctr"/>
            <a:r>
              <a:rPr lang="fa-IR" dirty="0" smtClean="0">
                <a:cs typeface="B Nazanin" pitchFamily="2" charset="-78"/>
              </a:rPr>
              <a:t>عایق سیم پیچی</a:t>
            </a:r>
            <a:endParaRPr lang="en-US" dirty="0">
              <a:cs typeface="B Nazanin" pitchFamily="2" charset="-78"/>
            </a:endParaRPr>
          </a:p>
        </p:txBody>
      </p:sp>
      <p:sp>
        <p:nvSpPr>
          <p:cNvPr id="12" name="TextBox 11"/>
          <p:cNvSpPr txBox="1"/>
          <p:nvPr/>
        </p:nvSpPr>
        <p:spPr>
          <a:xfrm>
            <a:off x="6858000" y="5486400"/>
            <a:ext cx="1371600" cy="553998"/>
          </a:xfrm>
          <a:prstGeom prst="rect">
            <a:avLst/>
          </a:prstGeom>
          <a:solidFill>
            <a:schemeClr val="accent1">
              <a:lumMod val="50000"/>
            </a:schemeClr>
          </a:solidFill>
        </p:spPr>
        <p:txBody>
          <a:bodyPr wrap="square" lIns="0" tIns="0" rIns="0" bIns="0" rtlCol="0">
            <a:spAutoFit/>
          </a:bodyPr>
          <a:lstStyle/>
          <a:p>
            <a:pPr algn="ctr"/>
            <a:r>
              <a:rPr lang="fa-IR" dirty="0" smtClean="0">
                <a:cs typeface="B Nazanin" pitchFamily="2" charset="-78"/>
              </a:rPr>
              <a:t>تیغه های مسی کلکتوری</a:t>
            </a:r>
            <a:endParaRPr lang="en-US" dirty="0">
              <a:cs typeface="B Nazanin" pitchFamily="2" charset="-78"/>
            </a:endParaRPr>
          </a:p>
        </p:txBody>
      </p:sp>
      <p:sp>
        <p:nvSpPr>
          <p:cNvPr id="13" name="Slide Number Placeholder 12"/>
          <p:cNvSpPr>
            <a:spLocks noGrp="1"/>
          </p:cNvSpPr>
          <p:nvPr>
            <p:ph type="sldNum" sz="quarter" idx="12"/>
          </p:nvPr>
        </p:nvSpPr>
        <p:spPr/>
        <p:txBody>
          <a:bodyPr/>
          <a:lstStyle/>
          <a:p>
            <a:fld id="{26C40EB0-BFDA-4E69-8FC8-EF9E8977B4B5}" type="slidenum">
              <a:rPr lang="en-US" smtClean="0"/>
              <a:pPr/>
              <a:t>5</a:t>
            </a:fld>
            <a:endParaRPr lang="en-US"/>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5791200" cy="792162"/>
          </a:xfrm>
        </p:spPr>
        <p:txBody>
          <a:bodyPr>
            <a:normAutofit/>
          </a:bodyPr>
          <a:lstStyle/>
          <a:p>
            <a:pPr algn="r" rtl="1"/>
            <a:r>
              <a:rPr lang="fa-IR" sz="3600" dirty="0" smtClean="0">
                <a:cs typeface="B Titr" pitchFamily="2" charset="-78"/>
              </a:rPr>
              <a:t>استاتور یک موتور </a:t>
            </a:r>
            <a:r>
              <a:rPr lang="en-US" sz="3600" dirty="0" smtClean="0">
                <a:latin typeface="Times New Roman" pitchFamily="18" charset="0"/>
                <a:cs typeface="B Titr" pitchFamily="2" charset="-78"/>
              </a:rPr>
              <a:t>DC</a:t>
            </a:r>
            <a:endParaRPr lang="en-US" sz="3600" dirty="0">
              <a:latin typeface="Times New Roman" pitchFamily="18" charset="0"/>
              <a:cs typeface="B Titr" pitchFamily="2" charset="-78"/>
            </a:endParaRPr>
          </a:p>
        </p:txBody>
      </p:sp>
      <p:pic>
        <p:nvPicPr>
          <p:cNvPr id="3074" name="Picture 2"/>
          <p:cNvPicPr>
            <a:picLocks noGrp="1" noChangeAspect="1" noChangeArrowheads="1"/>
          </p:cNvPicPr>
          <p:nvPr>
            <p:ph idx="1"/>
          </p:nvPr>
        </p:nvPicPr>
        <p:blipFill>
          <a:blip r:embed="rId2"/>
          <a:srcRect/>
          <a:stretch>
            <a:fillRect/>
          </a:stretch>
        </p:blipFill>
        <p:spPr bwMode="auto">
          <a:xfrm>
            <a:off x="457200" y="1219200"/>
            <a:ext cx="7543800" cy="5272881"/>
          </a:xfrm>
          <a:prstGeom prst="rect">
            <a:avLst/>
          </a:prstGeom>
          <a:noFill/>
          <a:ln w="9525">
            <a:noFill/>
            <a:miter lim="800000"/>
            <a:headEnd/>
            <a:tailEnd/>
          </a:ln>
          <a:effectLst/>
        </p:spPr>
      </p:pic>
      <p:sp>
        <p:nvSpPr>
          <p:cNvPr id="4" name="TextBox 3"/>
          <p:cNvSpPr txBox="1"/>
          <p:nvPr/>
        </p:nvSpPr>
        <p:spPr>
          <a:xfrm>
            <a:off x="7239000" y="1676401"/>
            <a:ext cx="685800" cy="646331"/>
          </a:xfrm>
          <a:prstGeom prst="rect">
            <a:avLst/>
          </a:prstGeom>
          <a:solidFill>
            <a:schemeClr val="bg2">
              <a:lumMod val="75000"/>
            </a:schemeClr>
          </a:solidFill>
        </p:spPr>
        <p:txBody>
          <a:bodyPr wrap="square" rtlCol="0">
            <a:spAutoFit/>
          </a:bodyPr>
          <a:lstStyle/>
          <a:p>
            <a:pPr algn="ctr"/>
            <a:r>
              <a:rPr lang="fa-IR" dirty="0" smtClean="0">
                <a:cs typeface=" Mitra" pitchFamily="2" charset="-78"/>
              </a:rPr>
              <a:t>فریم موتور</a:t>
            </a:r>
            <a:endParaRPr lang="en-US" dirty="0">
              <a:cs typeface=" Mitra" pitchFamily="2" charset="-78"/>
            </a:endParaRPr>
          </a:p>
        </p:txBody>
      </p:sp>
      <p:sp>
        <p:nvSpPr>
          <p:cNvPr id="5" name="TextBox 4"/>
          <p:cNvSpPr txBox="1"/>
          <p:nvPr/>
        </p:nvSpPr>
        <p:spPr>
          <a:xfrm>
            <a:off x="6629400" y="5334000"/>
            <a:ext cx="914400" cy="415498"/>
          </a:xfrm>
          <a:prstGeom prst="rect">
            <a:avLst/>
          </a:prstGeom>
          <a:solidFill>
            <a:schemeClr val="bg2">
              <a:lumMod val="75000"/>
            </a:schemeClr>
          </a:solidFill>
        </p:spPr>
        <p:txBody>
          <a:bodyPr wrap="square" lIns="0" tIns="0" rIns="0" bIns="0" rtlCol="0">
            <a:spAutoFit/>
          </a:bodyPr>
          <a:lstStyle/>
          <a:p>
            <a:pPr algn="ctr">
              <a:lnSpc>
                <a:spcPct val="150000"/>
              </a:lnSpc>
            </a:pPr>
            <a:r>
              <a:rPr lang="fa-IR" dirty="0" smtClean="0">
                <a:cs typeface=" Mitra" pitchFamily="2" charset="-78"/>
              </a:rPr>
              <a:t>هسته آهنی</a:t>
            </a:r>
            <a:endParaRPr lang="en-US" dirty="0">
              <a:cs typeface=" Mitra" pitchFamily="2" charset="-78"/>
            </a:endParaRPr>
          </a:p>
        </p:txBody>
      </p:sp>
      <p:sp>
        <p:nvSpPr>
          <p:cNvPr id="6" name="TextBox 5"/>
          <p:cNvSpPr txBox="1"/>
          <p:nvPr/>
        </p:nvSpPr>
        <p:spPr>
          <a:xfrm>
            <a:off x="4191000" y="3332202"/>
            <a:ext cx="762000" cy="553998"/>
          </a:xfrm>
          <a:prstGeom prst="rect">
            <a:avLst/>
          </a:prstGeom>
          <a:solidFill>
            <a:schemeClr val="bg2">
              <a:lumMod val="75000"/>
            </a:schemeClr>
          </a:solidFill>
        </p:spPr>
        <p:txBody>
          <a:bodyPr wrap="square" lIns="0" tIns="0" rIns="0" bIns="0" rtlCol="0">
            <a:spAutoFit/>
          </a:bodyPr>
          <a:lstStyle/>
          <a:p>
            <a:pPr algn="ctr"/>
            <a:r>
              <a:rPr lang="fa-IR" dirty="0" smtClean="0">
                <a:cs typeface="B Nazanin" pitchFamily="2" charset="-78"/>
              </a:rPr>
              <a:t>سیم پیچ میدان</a:t>
            </a:r>
            <a:endParaRPr lang="en-US" dirty="0">
              <a:cs typeface="B Nazanin" pitchFamily="2" charset="-78"/>
            </a:endParaRPr>
          </a:p>
        </p:txBody>
      </p:sp>
      <p:sp>
        <p:nvSpPr>
          <p:cNvPr id="7" name="TextBox 6"/>
          <p:cNvSpPr txBox="1"/>
          <p:nvPr/>
        </p:nvSpPr>
        <p:spPr>
          <a:xfrm>
            <a:off x="3048000" y="4142601"/>
            <a:ext cx="457200" cy="276999"/>
          </a:xfrm>
          <a:prstGeom prst="rect">
            <a:avLst/>
          </a:prstGeom>
          <a:solidFill>
            <a:schemeClr val="bg2">
              <a:lumMod val="75000"/>
            </a:schemeClr>
          </a:solidFill>
        </p:spPr>
        <p:txBody>
          <a:bodyPr wrap="square" lIns="0" tIns="0" rIns="0" bIns="0" rtlCol="0">
            <a:spAutoFit/>
          </a:bodyPr>
          <a:lstStyle/>
          <a:p>
            <a:pPr algn="r"/>
            <a:r>
              <a:rPr lang="fa-IR" dirty="0" smtClean="0">
                <a:cs typeface="B Nazanin" pitchFamily="2" charset="-78"/>
              </a:rPr>
              <a:t>قطب</a:t>
            </a:r>
            <a:endParaRPr lang="en-US" dirty="0">
              <a:cs typeface="B Nazanin" pitchFamily="2" charset="-78"/>
            </a:endParaRPr>
          </a:p>
        </p:txBody>
      </p:sp>
      <p:sp>
        <p:nvSpPr>
          <p:cNvPr id="8" name="TextBox 7"/>
          <p:cNvSpPr txBox="1"/>
          <p:nvPr/>
        </p:nvSpPr>
        <p:spPr>
          <a:xfrm>
            <a:off x="4953000" y="4114800"/>
            <a:ext cx="457200" cy="276999"/>
          </a:xfrm>
          <a:prstGeom prst="rect">
            <a:avLst/>
          </a:prstGeom>
          <a:solidFill>
            <a:schemeClr val="bg2">
              <a:lumMod val="75000"/>
            </a:schemeClr>
          </a:solidFill>
        </p:spPr>
        <p:txBody>
          <a:bodyPr wrap="square" lIns="0" tIns="0" rIns="0" bIns="0" rtlCol="0">
            <a:spAutoFit/>
          </a:bodyPr>
          <a:lstStyle/>
          <a:p>
            <a:pPr algn="r"/>
            <a:r>
              <a:rPr lang="fa-IR" dirty="0" smtClean="0">
                <a:cs typeface="B Nazanin" pitchFamily="2" charset="-78"/>
              </a:rPr>
              <a:t>قطب</a:t>
            </a:r>
            <a:endParaRPr lang="en-US" dirty="0">
              <a:cs typeface="B Nazanin" pitchFamily="2" charset="-78"/>
            </a:endParaRPr>
          </a:p>
        </p:txBody>
      </p:sp>
      <p:sp>
        <p:nvSpPr>
          <p:cNvPr id="9" name="Slide Number Placeholder 8"/>
          <p:cNvSpPr>
            <a:spLocks noGrp="1"/>
          </p:cNvSpPr>
          <p:nvPr>
            <p:ph type="sldNum" sz="quarter" idx="12"/>
          </p:nvPr>
        </p:nvSpPr>
        <p:spPr/>
        <p:txBody>
          <a:bodyPr/>
          <a:lstStyle/>
          <a:p>
            <a:fld id="{26C40EB0-BFDA-4E69-8FC8-EF9E8977B4B5}" type="slidenum">
              <a:rPr lang="en-US" smtClean="0"/>
              <a:pPr/>
              <a:t>6</a:t>
            </a:fld>
            <a:endParaRPr lang="en-US"/>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28600"/>
            <a:ext cx="5257800" cy="944562"/>
          </a:xfrm>
        </p:spPr>
        <p:txBody>
          <a:bodyPr>
            <a:normAutofit/>
          </a:bodyPr>
          <a:lstStyle/>
          <a:p>
            <a:pPr algn="r" rtl="1"/>
            <a:r>
              <a:rPr lang="fa-IR" sz="3600" dirty="0" smtClean="0">
                <a:cs typeface="B Titr" pitchFamily="2" charset="-78"/>
              </a:rPr>
              <a:t>مکانیزمهای دیگر موتور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1219200" y="1447800"/>
            <a:ext cx="6477000" cy="4749800"/>
          </a:xfrm>
          <a:prstGeom prst="rect">
            <a:avLst/>
          </a:prstGeom>
          <a:noFill/>
          <a:ln w="9525">
            <a:noFill/>
            <a:miter lim="800000"/>
            <a:headEnd/>
            <a:tailEnd/>
          </a:ln>
          <a:effectLst/>
        </p:spPr>
      </p:pic>
      <p:sp>
        <p:nvSpPr>
          <p:cNvPr id="5" name="TextBox 4"/>
          <p:cNvSpPr txBox="1"/>
          <p:nvPr/>
        </p:nvSpPr>
        <p:spPr>
          <a:xfrm>
            <a:off x="5562600" y="1780401"/>
            <a:ext cx="609600" cy="276999"/>
          </a:xfrm>
          <a:prstGeom prst="rect">
            <a:avLst/>
          </a:prstGeom>
          <a:solidFill>
            <a:schemeClr val="bg2"/>
          </a:solidFill>
        </p:spPr>
        <p:txBody>
          <a:bodyPr wrap="square" lIns="0" tIns="0" rIns="0" bIns="0" rtlCol="0">
            <a:spAutoFit/>
          </a:bodyPr>
          <a:lstStyle/>
          <a:p>
            <a:pPr algn="ctr"/>
            <a:r>
              <a:rPr lang="fa-IR" dirty="0" smtClean="0">
                <a:cs typeface=" Mitra" pitchFamily="2" charset="-78"/>
              </a:rPr>
              <a:t>فنر</a:t>
            </a:r>
            <a:endParaRPr lang="en-US" dirty="0">
              <a:cs typeface=" Mitra" pitchFamily="2" charset="-78"/>
            </a:endParaRPr>
          </a:p>
        </p:txBody>
      </p:sp>
      <p:sp>
        <p:nvSpPr>
          <p:cNvPr id="6" name="TextBox 5"/>
          <p:cNvSpPr txBox="1"/>
          <p:nvPr/>
        </p:nvSpPr>
        <p:spPr>
          <a:xfrm>
            <a:off x="6096000" y="2133600"/>
            <a:ext cx="1219200" cy="276999"/>
          </a:xfrm>
          <a:prstGeom prst="rect">
            <a:avLst/>
          </a:prstGeom>
          <a:solidFill>
            <a:schemeClr val="bg2"/>
          </a:solidFill>
        </p:spPr>
        <p:txBody>
          <a:bodyPr wrap="square" lIns="0" tIns="0" rIns="0" bIns="0" rtlCol="0">
            <a:spAutoFit/>
          </a:bodyPr>
          <a:lstStyle/>
          <a:p>
            <a:pPr algn="ctr"/>
            <a:r>
              <a:rPr lang="fa-IR" dirty="0" smtClean="0">
                <a:cs typeface=" Mitra" pitchFamily="2" charset="-78"/>
              </a:rPr>
              <a:t>جاروبک نگهدار</a:t>
            </a:r>
            <a:endParaRPr lang="en-US" dirty="0">
              <a:cs typeface=" Mitra" pitchFamily="2" charset="-78"/>
            </a:endParaRPr>
          </a:p>
        </p:txBody>
      </p:sp>
      <p:sp>
        <p:nvSpPr>
          <p:cNvPr id="7" name="TextBox 6"/>
          <p:cNvSpPr txBox="1"/>
          <p:nvPr/>
        </p:nvSpPr>
        <p:spPr>
          <a:xfrm>
            <a:off x="6400800" y="2590800"/>
            <a:ext cx="838200" cy="553998"/>
          </a:xfrm>
          <a:prstGeom prst="rect">
            <a:avLst/>
          </a:prstGeom>
          <a:solidFill>
            <a:schemeClr val="bg2"/>
          </a:solidFill>
        </p:spPr>
        <p:txBody>
          <a:bodyPr wrap="square" lIns="0" tIns="0" rIns="0" bIns="0" rtlCol="0">
            <a:spAutoFit/>
          </a:bodyPr>
          <a:lstStyle/>
          <a:p>
            <a:pPr algn="ctr"/>
            <a:r>
              <a:rPr lang="fa-IR" dirty="0" smtClean="0">
                <a:cs typeface=" Mitra" pitchFamily="2" charset="-78"/>
              </a:rPr>
              <a:t>جاروبک (زغال)</a:t>
            </a:r>
            <a:endParaRPr lang="en-US" dirty="0">
              <a:cs typeface=" Mitra" pitchFamily="2" charset="-78"/>
            </a:endParaRPr>
          </a:p>
        </p:txBody>
      </p:sp>
      <p:sp>
        <p:nvSpPr>
          <p:cNvPr id="8" name="TextBox 7"/>
          <p:cNvSpPr txBox="1"/>
          <p:nvPr/>
        </p:nvSpPr>
        <p:spPr>
          <a:xfrm>
            <a:off x="1447800" y="2895600"/>
            <a:ext cx="609600" cy="276999"/>
          </a:xfrm>
          <a:prstGeom prst="rect">
            <a:avLst/>
          </a:prstGeom>
          <a:solidFill>
            <a:schemeClr val="bg2"/>
          </a:solidFill>
        </p:spPr>
        <p:txBody>
          <a:bodyPr wrap="square" lIns="0" tIns="0" rIns="0" bIns="0" rtlCol="0">
            <a:spAutoFit/>
          </a:bodyPr>
          <a:lstStyle/>
          <a:p>
            <a:pPr algn="ctr"/>
            <a:r>
              <a:rPr lang="fa-IR" dirty="0" smtClean="0">
                <a:cs typeface=" Mitra" pitchFamily="2" charset="-78"/>
              </a:rPr>
              <a:t>روتور</a:t>
            </a:r>
            <a:endParaRPr lang="en-US" dirty="0">
              <a:cs typeface=" Mitra" pitchFamily="2" charset="-78"/>
            </a:endParaRPr>
          </a:p>
        </p:txBody>
      </p:sp>
      <p:sp>
        <p:nvSpPr>
          <p:cNvPr id="9" name="TextBox 8"/>
          <p:cNvSpPr txBox="1"/>
          <p:nvPr/>
        </p:nvSpPr>
        <p:spPr>
          <a:xfrm>
            <a:off x="3657600" y="5715000"/>
            <a:ext cx="1066800" cy="276999"/>
          </a:xfrm>
          <a:prstGeom prst="rect">
            <a:avLst/>
          </a:prstGeom>
          <a:solidFill>
            <a:schemeClr val="bg2"/>
          </a:solidFill>
        </p:spPr>
        <p:txBody>
          <a:bodyPr wrap="square" lIns="0" tIns="0" rIns="0" bIns="0" rtlCol="0">
            <a:spAutoFit/>
          </a:bodyPr>
          <a:lstStyle/>
          <a:p>
            <a:pPr algn="ctr"/>
            <a:r>
              <a:rPr lang="fa-IR" dirty="0" smtClean="0">
                <a:cs typeface=" Mitra" pitchFamily="2" charset="-78"/>
              </a:rPr>
              <a:t>کموتاتور</a:t>
            </a:r>
            <a:endParaRPr lang="en-US" dirty="0">
              <a:cs typeface=" Mitra" pitchFamily="2" charset="-78"/>
            </a:endParaRPr>
          </a:p>
        </p:txBody>
      </p:sp>
      <p:sp>
        <p:nvSpPr>
          <p:cNvPr id="10" name="Slide Number Placeholder 9"/>
          <p:cNvSpPr>
            <a:spLocks noGrp="1"/>
          </p:cNvSpPr>
          <p:nvPr>
            <p:ph type="sldNum" sz="quarter" idx="12"/>
          </p:nvPr>
        </p:nvSpPr>
        <p:spPr/>
        <p:txBody>
          <a:bodyPr/>
          <a:lstStyle/>
          <a:p>
            <a:fld id="{26C40EB0-BFDA-4E69-8FC8-EF9E8977B4B5}" type="slidenum">
              <a:rPr lang="en-US" smtClean="0"/>
              <a:pPr/>
              <a:t>7</a:t>
            </a:fld>
            <a:endParaRPr lang="en-US"/>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81000"/>
            <a:ext cx="5715000" cy="639762"/>
          </a:xfrm>
        </p:spPr>
        <p:txBody>
          <a:bodyPr>
            <a:noAutofit/>
          </a:bodyPr>
          <a:lstStyle/>
          <a:p>
            <a:pPr algn="r" rtl="1"/>
            <a:r>
              <a:rPr lang="fa-IR" sz="3600" dirty="0" smtClean="0">
                <a:cs typeface="B Titr" pitchFamily="2" charset="-78"/>
              </a:rPr>
              <a:t>اصول کار یک موتور </a:t>
            </a:r>
            <a:r>
              <a:rPr lang="en-US" sz="3600" dirty="0" smtClean="0">
                <a:latin typeface="Times New Roman" pitchFamily="18" charset="0"/>
                <a:cs typeface="Times New Roman" pitchFamily="18" charset="0"/>
              </a:rPr>
              <a:t>DC</a:t>
            </a:r>
            <a:endParaRPr lang="en-US" sz="3600" dirty="0">
              <a:latin typeface="Times New Roman" pitchFamily="18" charset="0"/>
              <a:cs typeface="Times New Roman" pitchFamily="18" charset="0"/>
            </a:endParaRPr>
          </a:p>
        </p:txBody>
      </p:sp>
      <p:pic>
        <p:nvPicPr>
          <p:cNvPr id="8" name="Picture 11"/>
          <p:cNvPicPr>
            <a:picLocks noGrp="1" noChangeAspect="1" noChangeArrowheads="1"/>
          </p:cNvPicPr>
          <p:nvPr>
            <p:ph idx="1"/>
          </p:nvPr>
        </p:nvPicPr>
        <p:blipFill>
          <a:blip r:embed="rId2"/>
          <a:stretch>
            <a:fillRect/>
          </a:stretch>
        </p:blipFill>
        <p:spPr bwMode="auto">
          <a:xfrm>
            <a:off x="762000" y="2590800"/>
            <a:ext cx="7772400" cy="3094567"/>
          </a:xfrm>
          <a:prstGeom prst="rect">
            <a:avLst/>
          </a:prstGeom>
          <a:noFill/>
          <a:ln w="9525">
            <a:noFill/>
            <a:miter lim="800000"/>
            <a:headEnd/>
            <a:tailEnd/>
          </a:ln>
        </p:spPr>
      </p:pic>
      <p:sp>
        <p:nvSpPr>
          <p:cNvPr id="9" name="Title 1"/>
          <p:cNvSpPr txBox="1">
            <a:spLocks/>
          </p:cNvSpPr>
          <p:nvPr/>
        </p:nvSpPr>
        <p:spPr>
          <a:xfrm>
            <a:off x="685800" y="1447800"/>
            <a:ext cx="7467600" cy="2209800"/>
          </a:xfrm>
          <a:prstGeom prst="rect">
            <a:avLst/>
          </a:prstGeom>
        </p:spPr>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10" name="Title 1"/>
          <p:cNvSpPr txBox="1">
            <a:spLocks/>
          </p:cNvSpPr>
          <p:nvPr/>
        </p:nvSpPr>
        <p:spPr>
          <a:xfrm>
            <a:off x="838200" y="1219200"/>
            <a:ext cx="7467600" cy="1600200"/>
          </a:xfrm>
          <a:prstGeom prst="rect">
            <a:avLst/>
          </a:prstGeom>
        </p:spPr>
        <p:txBody>
          <a:bodyPr vert="horz" anchor="b">
            <a:normAutofit fontScale="92500" lnSpcReduction="10000"/>
          </a:bodyPr>
          <a:lstStyle/>
          <a:p>
            <a:pPr marL="0" marR="0" lvl="0" indent="0" algn="just" defTabSz="914400" rtl="1" eaLnBrk="1" fontAlgn="auto" latinLnBrk="0" hangingPunct="1">
              <a:lnSpc>
                <a:spcPct val="100000"/>
              </a:lnSpc>
              <a:spcBef>
                <a:spcPct val="0"/>
              </a:spcBef>
              <a:spcAft>
                <a:spcPts val="0"/>
              </a:spcAft>
              <a:buClrTx/>
              <a:buSzTx/>
              <a:buFontTx/>
              <a:buNone/>
              <a:tabLst/>
              <a:defRPr/>
            </a:pPr>
            <a:r>
              <a:rPr kumimoji="0" lang="fa-IR" sz="2000" b="0" i="0" u="none" strike="noStrike" kern="1200" cap="small" spc="0" normalizeH="0" baseline="0" noProof="0" dirty="0" smtClean="0">
                <a:ln>
                  <a:noFill/>
                </a:ln>
                <a:effectLst/>
                <a:uLnTx/>
                <a:uFillTx/>
                <a:latin typeface="+mj-lt"/>
                <a:ea typeface="+mj-ea"/>
                <a:cs typeface=" Mitra" pitchFamily="2" charset="-78"/>
              </a:rPr>
              <a:t>عبور</a:t>
            </a:r>
            <a:r>
              <a:rPr kumimoji="0" lang="fa-IR" sz="2000" b="0" i="0" u="none" strike="noStrike" kern="1200" cap="small" spc="0" normalizeH="0" noProof="0" dirty="0" smtClean="0">
                <a:ln>
                  <a:noFill/>
                </a:ln>
                <a:effectLst/>
                <a:uLnTx/>
                <a:uFillTx/>
                <a:latin typeface="+mj-lt"/>
                <a:ea typeface="+mj-ea"/>
                <a:cs typeface=" Mitra" pitchFamily="2" charset="-78"/>
              </a:rPr>
              <a:t> جریان در یک هادی میدان مغناطیسی را در اطراف آن ایجاد میکند. این موضوع در شکل (</a:t>
            </a:r>
            <a:r>
              <a:rPr lang="en-US" sz="2000" cap="small" dirty="0" smtClean="0">
                <a:latin typeface="+mj-lt"/>
                <a:ea typeface="+mj-ea"/>
                <a:cs typeface=" Mitra" pitchFamily="2" charset="-78"/>
              </a:rPr>
              <a:t>A</a:t>
            </a:r>
            <a:r>
              <a:rPr lang="fa-IR" sz="2000" cap="small" dirty="0" smtClean="0">
                <a:latin typeface="+mj-lt"/>
                <a:ea typeface="+mj-ea"/>
                <a:cs typeface=" Mitra" pitchFamily="2" charset="-78"/>
              </a:rPr>
              <a:t>) نشان داده شده است.</a:t>
            </a:r>
          </a:p>
          <a:p>
            <a:pPr marL="0" marR="0" lvl="0" indent="0" algn="just" defTabSz="914400" rtl="1" eaLnBrk="1" fontAlgn="auto" latinLnBrk="0" hangingPunct="1">
              <a:lnSpc>
                <a:spcPct val="100000"/>
              </a:lnSpc>
              <a:spcBef>
                <a:spcPct val="0"/>
              </a:spcBef>
              <a:spcAft>
                <a:spcPts val="0"/>
              </a:spcAft>
              <a:buClrTx/>
              <a:buSzTx/>
              <a:buFontTx/>
              <a:buNone/>
              <a:tabLst/>
              <a:defRPr/>
            </a:pPr>
            <a:r>
              <a:rPr lang="fa-IR" sz="2000" cap="small" dirty="0" smtClean="0">
                <a:latin typeface="+mj-lt"/>
                <a:ea typeface="+mj-ea"/>
                <a:cs typeface=" Mitra" pitchFamily="2" charset="-78"/>
              </a:rPr>
              <a:t>هنگامی که هادی حامل جریان در یک میدان مغناطیسی خارجی قرار میگیرد. میدان خارجی بر هادی حامل جریان نیرویی وارد می کند که این موضوع در شکل </a:t>
            </a:r>
            <a:r>
              <a:rPr lang="en-US" sz="2000" cap="small" dirty="0" smtClean="0">
                <a:latin typeface="+mj-lt"/>
                <a:ea typeface="+mj-ea"/>
                <a:cs typeface=" Mitra" pitchFamily="2" charset="-78"/>
              </a:rPr>
              <a:t>(b)</a:t>
            </a:r>
            <a:r>
              <a:rPr lang="fa-IR" sz="2000" cap="small" dirty="0" smtClean="0">
                <a:latin typeface="+mj-lt"/>
                <a:ea typeface="+mj-ea"/>
                <a:cs typeface=" Mitra" pitchFamily="2" charset="-78"/>
              </a:rPr>
              <a:t> نشان داده شده است.</a:t>
            </a:r>
          </a:p>
          <a:p>
            <a:pPr marL="0" marR="0" lvl="0" indent="0" algn="just" defTabSz="914400" rtl="1" eaLnBrk="1" fontAlgn="auto" latinLnBrk="0" hangingPunct="1">
              <a:lnSpc>
                <a:spcPct val="100000"/>
              </a:lnSpc>
              <a:spcBef>
                <a:spcPct val="0"/>
              </a:spcBef>
              <a:spcAft>
                <a:spcPts val="0"/>
              </a:spcAft>
              <a:buClrTx/>
              <a:buSzTx/>
              <a:buFontTx/>
              <a:buNone/>
              <a:tabLst/>
              <a:defRPr/>
            </a:pPr>
            <a:r>
              <a:rPr kumimoji="0" lang="fa-IR" sz="1400" b="0" i="0" u="none" strike="noStrike" kern="1200" cap="small" spc="0" normalizeH="0" noProof="0" dirty="0" smtClean="0">
                <a:ln>
                  <a:noFill/>
                </a:ln>
                <a:effectLst/>
                <a:uLnTx/>
                <a:uFillTx/>
                <a:latin typeface="+mj-lt"/>
                <a:ea typeface="+mj-ea"/>
                <a:cs typeface=" Mitra" pitchFamily="2" charset="-78"/>
              </a:rPr>
              <a:t> </a:t>
            </a:r>
            <a:endParaRPr kumimoji="0" lang="en-US" sz="1400" b="0" i="0" u="none" strike="noStrike" kern="1200" cap="small" spc="0" normalizeH="0" baseline="0" noProof="0" dirty="0">
              <a:ln>
                <a:noFill/>
              </a:ln>
              <a:effectLst/>
              <a:uLnTx/>
              <a:uFillTx/>
              <a:latin typeface="+mj-lt"/>
              <a:ea typeface="+mj-ea"/>
              <a:cs typeface=" Mitra" pitchFamily="2" charset="-78"/>
            </a:endParaRPr>
          </a:p>
        </p:txBody>
      </p:sp>
      <p:sp>
        <p:nvSpPr>
          <p:cNvPr id="12" name="TextBox 11"/>
          <p:cNvSpPr txBox="1"/>
          <p:nvPr/>
        </p:nvSpPr>
        <p:spPr>
          <a:xfrm>
            <a:off x="5562600" y="5029200"/>
            <a:ext cx="2590800" cy="646331"/>
          </a:xfrm>
          <a:prstGeom prst="rect">
            <a:avLst/>
          </a:prstGeom>
          <a:solidFill>
            <a:schemeClr val="tx1"/>
          </a:solidFill>
        </p:spPr>
        <p:txBody>
          <a:bodyPr wrap="square" rtlCol="0">
            <a:spAutoFit/>
          </a:bodyPr>
          <a:lstStyle/>
          <a:p>
            <a:pPr algn="ctr" rtl="1"/>
            <a:r>
              <a:rPr lang="en-US" dirty="0" smtClean="0">
                <a:solidFill>
                  <a:schemeClr val="bg1"/>
                </a:solidFill>
                <a:cs typeface="B Nazanin" pitchFamily="2" charset="-78"/>
              </a:rPr>
              <a:t>(B)</a:t>
            </a:r>
            <a:r>
              <a:rPr lang="fa-IR" dirty="0" smtClean="0">
                <a:solidFill>
                  <a:schemeClr val="bg1"/>
                </a:solidFill>
                <a:cs typeface="B Nazanin" pitchFamily="2" charset="-78"/>
              </a:rPr>
              <a:t> تاثیر میدان مغناطیسی خارجی بر هادی حامل جریان </a:t>
            </a:r>
            <a:endParaRPr lang="en-US" dirty="0">
              <a:solidFill>
                <a:schemeClr val="bg1"/>
              </a:solidFill>
              <a:cs typeface="B Nazanin" pitchFamily="2" charset="-78"/>
            </a:endParaRPr>
          </a:p>
        </p:txBody>
      </p:sp>
      <p:sp>
        <p:nvSpPr>
          <p:cNvPr id="13" name="TextBox 12"/>
          <p:cNvSpPr txBox="1"/>
          <p:nvPr/>
        </p:nvSpPr>
        <p:spPr>
          <a:xfrm>
            <a:off x="1066800" y="4992469"/>
            <a:ext cx="2819400" cy="646331"/>
          </a:xfrm>
          <a:prstGeom prst="rect">
            <a:avLst/>
          </a:prstGeom>
          <a:solidFill>
            <a:schemeClr val="tx1"/>
          </a:solidFill>
        </p:spPr>
        <p:txBody>
          <a:bodyPr wrap="square" rtlCol="0">
            <a:spAutoFit/>
          </a:bodyPr>
          <a:lstStyle/>
          <a:p>
            <a:pPr algn="ctr" rtl="1"/>
            <a:r>
              <a:rPr lang="en-US" dirty="0" smtClean="0">
                <a:solidFill>
                  <a:schemeClr val="bg1"/>
                </a:solidFill>
                <a:cs typeface="B Nazanin" pitchFamily="2" charset="-78"/>
              </a:rPr>
              <a:t>(A)</a:t>
            </a:r>
            <a:r>
              <a:rPr lang="fa-IR" dirty="0" smtClean="0">
                <a:solidFill>
                  <a:schemeClr val="bg1"/>
                </a:solidFill>
                <a:cs typeface="B Nazanin" pitchFamily="2" charset="-78"/>
              </a:rPr>
              <a:t> میدان مغناطیسی ایجاد شده در اطراف هادی حامل جریان</a:t>
            </a:r>
            <a:endParaRPr lang="en-US" dirty="0">
              <a:solidFill>
                <a:schemeClr val="bg1"/>
              </a:solidFill>
              <a:cs typeface="B Nazanin" pitchFamily="2" charset="-78"/>
            </a:endParaRPr>
          </a:p>
        </p:txBody>
      </p:sp>
      <p:sp>
        <p:nvSpPr>
          <p:cNvPr id="11" name="Slide Number Placeholder 10"/>
          <p:cNvSpPr>
            <a:spLocks noGrp="1"/>
          </p:cNvSpPr>
          <p:nvPr>
            <p:ph type="sldNum" sz="quarter" idx="12"/>
          </p:nvPr>
        </p:nvSpPr>
        <p:spPr/>
        <p:txBody>
          <a:bodyPr/>
          <a:lstStyle/>
          <a:p>
            <a:fld id="{26C40EB0-BFDA-4E69-8FC8-EF9E8977B4B5}" type="slidenum">
              <a:rPr lang="en-US" smtClean="0"/>
              <a:pPr/>
              <a:t>8</a:t>
            </a:fld>
            <a:endParaRPr lang="en-US"/>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67600" cy="1020762"/>
          </a:xfrm>
        </p:spPr>
        <p:txBody>
          <a:bodyPr>
            <a:normAutofit/>
          </a:bodyPr>
          <a:lstStyle/>
          <a:p>
            <a:pPr algn="r"/>
            <a:r>
              <a:rPr lang="fa-IR" sz="3600" dirty="0" smtClean="0">
                <a:cs typeface="B Titr" pitchFamily="2" charset="-78"/>
              </a:rPr>
              <a:t>نتایج استنتاج شده</a:t>
            </a:r>
            <a:endParaRPr lang="en-US" sz="3600" dirty="0">
              <a:cs typeface="B Titr" pitchFamily="2" charset="-78"/>
            </a:endParaRPr>
          </a:p>
        </p:txBody>
      </p:sp>
      <p:sp>
        <p:nvSpPr>
          <p:cNvPr id="3" name="Content Placeholder 2"/>
          <p:cNvSpPr>
            <a:spLocks noGrp="1"/>
          </p:cNvSpPr>
          <p:nvPr>
            <p:ph idx="1"/>
          </p:nvPr>
        </p:nvSpPr>
        <p:spPr>
          <a:xfrm>
            <a:off x="990600" y="1447800"/>
            <a:ext cx="7620000" cy="4267200"/>
          </a:xfrm>
        </p:spPr>
        <p:txBody>
          <a:bodyPr>
            <a:normAutofit fontScale="85000" lnSpcReduction="20000"/>
          </a:bodyPr>
          <a:lstStyle/>
          <a:p>
            <a:pPr algn="r" rtl="1">
              <a:lnSpc>
                <a:spcPct val="170000"/>
              </a:lnSpc>
              <a:buFont typeface="Wingdings" pitchFamily="2" charset="2"/>
              <a:buChar char="v"/>
            </a:pPr>
            <a:r>
              <a:rPr lang="fa-IR" dirty="0" smtClean="0">
                <a:cs typeface="B Mitra" pitchFamily="2" charset="-78"/>
              </a:rPr>
              <a:t>بنابراین اگر یک هادی داخل میدان مغناطیسی قرار داده شود </a:t>
            </a:r>
          </a:p>
          <a:p>
            <a:pPr algn="r" rtl="1">
              <a:lnSpc>
                <a:spcPct val="170000"/>
              </a:lnSpc>
              <a:buNone/>
            </a:pPr>
            <a:r>
              <a:rPr lang="fa-IR" dirty="0" smtClean="0">
                <a:cs typeface="B Mitra" pitchFamily="2" charset="-78"/>
              </a:rPr>
              <a:t>  - حرکت هادی درون میدان جریان الکتریکی تولید می کند (ژنراتور)</a:t>
            </a:r>
          </a:p>
          <a:p>
            <a:pPr algn="r" rtl="1">
              <a:lnSpc>
                <a:spcPct val="170000"/>
              </a:lnSpc>
              <a:buNone/>
            </a:pPr>
            <a:r>
              <a:rPr lang="fa-IR" dirty="0" smtClean="0">
                <a:cs typeface="B Mitra" pitchFamily="2" charset="-78"/>
              </a:rPr>
              <a:t>  - عبور جریان الکتریکی درون هادی تولید نیروی محرک میکند ( موتور)</a:t>
            </a:r>
          </a:p>
          <a:p>
            <a:pPr algn="r" rtl="1">
              <a:lnSpc>
                <a:spcPct val="170000"/>
              </a:lnSpc>
              <a:buFont typeface="Wingdings" pitchFamily="2" charset="2"/>
              <a:buChar char="v"/>
            </a:pPr>
            <a:r>
              <a:rPr lang="fa-IR" dirty="0" smtClean="0">
                <a:cs typeface="B Mitra" pitchFamily="2" charset="-78"/>
              </a:rPr>
              <a:t>بیان معکوس قضیه فوق به این صورت است که: یک موتور </a:t>
            </a:r>
            <a:r>
              <a:rPr lang="en-US" dirty="0" smtClean="0">
                <a:cs typeface="B Mitra" pitchFamily="2" charset="-78"/>
              </a:rPr>
              <a:t>DC</a:t>
            </a:r>
            <a:r>
              <a:rPr lang="fa-IR" dirty="0" smtClean="0">
                <a:cs typeface="B Mitra" pitchFamily="2" charset="-78"/>
              </a:rPr>
              <a:t> میتواند به عنوان ژنراتور مورد استفاده قرار گیرد.</a:t>
            </a:r>
          </a:p>
          <a:p>
            <a:pPr algn="r" rtl="1">
              <a:lnSpc>
                <a:spcPct val="170000"/>
              </a:lnSpc>
              <a:buNone/>
            </a:pPr>
            <a:r>
              <a:rPr lang="fa-IR" dirty="0" smtClean="0">
                <a:cs typeface="B Mitra" pitchFamily="2" charset="-78"/>
              </a:rPr>
              <a:t>  - گرچه ماشینی که به منظور موتور بودن طراحی شده است برای کارکد موتوری بهینه تر می باشد.</a:t>
            </a:r>
          </a:p>
          <a:p>
            <a:pPr algn="r" rtl="1">
              <a:buNone/>
            </a:pPr>
            <a:endParaRPr lang="fa-IR" dirty="0" smtClean="0">
              <a:cs typeface=" Mitra" pitchFamily="2" charset="-78"/>
            </a:endParaRPr>
          </a:p>
          <a:p>
            <a:pPr algn="r" rtl="1">
              <a:buFont typeface="Wingdings" pitchFamily="2" charset="2"/>
              <a:buChar char="v"/>
            </a:pPr>
            <a:endParaRPr lang="en-US" dirty="0">
              <a:cs typeface=" Mitra" pitchFamily="2" charset="-78"/>
            </a:endParaRPr>
          </a:p>
        </p:txBody>
      </p:sp>
      <p:sp>
        <p:nvSpPr>
          <p:cNvPr id="4" name="Slide Number Placeholder 3"/>
          <p:cNvSpPr>
            <a:spLocks noGrp="1"/>
          </p:cNvSpPr>
          <p:nvPr>
            <p:ph type="sldNum" sz="quarter" idx="12"/>
          </p:nvPr>
        </p:nvSpPr>
        <p:spPr/>
        <p:txBody>
          <a:bodyPr/>
          <a:lstStyle/>
          <a:p>
            <a:fld id="{26C40EB0-BFDA-4E69-8FC8-EF9E8977B4B5}" type="slidenum">
              <a:rPr lang="en-US" smtClean="0"/>
              <a:pPr/>
              <a:t>9</a:t>
            </a:fld>
            <a:endParaRPr lang="en-US"/>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3583</TotalTime>
  <Words>1853</Words>
  <Application>Microsoft Office PowerPoint</Application>
  <PresentationFormat>On-screen Show (4:3)</PresentationFormat>
  <Paragraphs>259</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Apex</vt:lpstr>
      <vt:lpstr>Equation</vt:lpstr>
      <vt:lpstr>PowerPoint Presentation</vt:lpstr>
      <vt:lpstr>فهرست مطالب</vt:lpstr>
      <vt:lpstr>مقدمه </vt:lpstr>
      <vt:lpstr>ساختار یک موتور DC</vt:lpstr>
      <vt:lpstr>قسمتهای مختلف روتور یک ماشین DC</vt:lpstr>
      <vt:lpstr>استاتور یک موتور DC</vt:lpstr>
      <vt:lpstr>مکانیزمهای دیگر موتور DC</vt:lpstr>
      <vt:lpstr>اصول کار یک موتور DC</vt:lpstr>
      <vt:lpstr>نتایج استنتاج شده</vt:lpstr>
      <vt:lpstr>ساده ترین ساختار برای یک ماشین dc</vt:lpstr>
      <vt:lpstr>نیروی وارد بر قطعات مختلف هادی در میدان </vt:lpstr>
      <vt:lpstr>روابط نیرو و گشتاور در موتور DC</vt:lpstr>
      <vt:lpstr>روابط کلی و جامع حاکم بر ماشینهای DC</vt:lpstr>
      <vt:lpstr>حفاظت موتور DC</vt:lpstr>
      <vt:lpstr>کنترل جریان راه اندازی</vt:lpstr>
      <vt:lpstr>PowerPoint Presentation</vt:lpstr>
      <vt:lpstr>کنترل جریان راه اندازی</vt:lpstr>
      <vt:lpstr>تغییر جهت دور در موتورهای DC</vt:lpstr>
      <vt:lpstr>پدیده کموتاسیون</vt:lpstr>
      <vt:lpstr>مشکلات مرتبط با پدیده کموتاسیون</vt:lpstr>
      <vt:lpstr>عکس العمل عرضی آرمیچر</vt:lpstr>
      <vt:lpstr>مشکلات مرتبط با پدیده کموتاسیون</vt:lpstr>
      <vt:lpstr>مشکلات مرتبط با پدیده کموتاسیون</vt:lpstr>
      <vt:lpstr>مشکلات مرتبط با پدیده کموتاسیون</vt:lpstr>
      <vt:lpstr>بهبود پدیده کموتاسیون</vt:lpstr>
      <vt:lpstr>قطبهای کمکی</vt:lpstr>
      <vt:lpstr>کنترل سرعت موتور DC</vt:lpstr>
      <vt:lpstr>روشهای کنترل سرعت موتورهای DC</vt:lpstr>
      <vt:lpstr>انواع موتورهای DC</vt:lpstr>
      <vt:lpstr>موتور تحریک مستقل</vt:lpstr>
      <vt:lpstr>موتور خود تحریک شنت</vt:lpstr>
      <vt:lpstr>موتور خود تحریک سری</vt:lpstr>
      <vt:lpstr>موتور خود تحریک کمپوند</vt:lpstr>
      <vt:lpstr>موتورهای اونیورسال</vt:lpstr>
      <vt:lpstr>توجیه رفتار و عملکرد موتور اونیورسال</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ou</dc:creator>
  <cp:lastModifiedBy>diamond</cp:lastModifiedBy>
  <cp:revision>284</cp:revision>
  <dcterms:created xsi:type="dcterms:W3CDTF">2012-09-18T05:36:27Z</dcterms:created>
  <dcterms:modified xsi:type="dcterms:W3CDTF">2017-05-09T14:52:39Z</dcterms:modified>
</cp:coreProperties>
</file>